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99" r:id="rId3"/>
    <p:sldId id="271" r:id="rId4"/>
    <p:sldId id="298" r:id="rId5"/>
    <p:sldId id="317" r:id="rId6"/>
    <p:sldId id="318" r:id="rId7"/>
    <p:sldId id="301" r:id="rId8"/>
    <p:sldId id="296" r:id="rId9"/>
    <p:sldId id="297" r:id="rId10"/>
    <p:sldId id="286" r:id="rId11"/>
    <p:sldId id="284" r:id="rId12"/>
    <p:sldId id="289" r:id="rId13"/>
    <p:sldId id="287" r:id="rId14"/>
    <p:sldId id="288" r:id="rId15"/>
    <p:sldId id="290" r:id="rId16"/>
    <p:sldId id="283" r:id="rId17"/>
    <p:sldId id="315" r:id="rId18"/>
    <p:sldId id="319" r:id="rId19"/>
    <p:sldId id="316" r:id="rId20"/>
    <p:sldId id="312" r:id="rId21"/>
    <p:sldId id="313" r:id="rId22"/>
    <p:sldId id="321" r:id="rId23"/>
    <p:sldId id="324" r:id="rId24"/>
    <p:sldId id="322" r:id="rId25"/>
    <p:sldId id="524" r:id="rId26"/>
    <p:sldId id="323" r:id="rId27"/>
    <p:sldId id="516" r:id="rId28"/>
    <p:sldId id="523" r:id="rId29"/>
    <p:sldId id="517" r:id="rId30"/>
    <p:sldId id="526" r:id="rId31"/>
    <p:sldId id="520" r:id="rId32"/>
    <p:sldId id="258" r:id="rId33"/>
    <p:sldId id="536" r:id="rId34"/>
    <p:sldId id="491" r:id="rId35"/>
    <p:sldId id="511" r:id="rId36"/>
    <p:sldId id="521" r:id="rId37"/>
    <p:sldId id="518" r:id="rId38"/>
    <p:sldId id="519" r:id="rId39"/>
    <p:sldId id="522" r:id="rId40"/>
    <p:sldId id="492" r:id="rId41"/>
    <p:sldId id="493" r:id="rId42"/>
    <p:sldId id="495" r:id="rId43"/>
    <p:sldId id="525" r:id="rId44"/>
    <p:sldId id="262" r:id="rId45"/>
    <p:sldId id="510" r:id="rId46"/>
    <p:sldId id="532" r:id="rId47"/>
    <p:sldId id="529" r:id="rId48"/>
    <p:sldId id="534" r:id="rId49"/>
    <p:sldId id="533" r:id="rId50"/>
    <p:sldId id="530" r:id="rId51"/>
    <p:sldId id="527" r:id="rId52"/>
    <p:sldId id="531" r:id="rId53"/>
    <p:sldId id="535" r:id="rId54"/>
    <p:sldId id="45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FF"/>
    <a:srgbClr val="FFFC00"/>
    <a:srgbClr val="BD0000"/>
    <a:srgbClr val="0FA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1"/>
    <p:restoredTop sz="90490" autoAdjust="0"/>
  </p:normalViewPr>
  <p:slideViewPr>
    <p:cSldViewPr snapToGrid="0" snapToObjects="1">
      <p:cViewPr varScale="1">
        <p:scale>
          <a:sx n="125" d="100"/>
          <a:sy n="125" d="100"/>
        </p:scale>
        <p:origin x="160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3C8DB-BDFE-FB4C-9AF9-918F1878B50B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04F6E-AD57-7940-A0DC-323C2A25B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8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microbiome</a:t>
            </a:r>
            <a:r>
              <a:rPr lang="en-US" baseline="0" dirty="0"/>
              <a:t> is popular; both </a:t>
            </a:r>
            <a:r>
              <a:rPr lang="en-US" i="1" baseline="0" dirty="0"/>
              <a:t>Science</a:t>
            </a:r>
            <a:r>
              <a:rPr lang="en-US" i="0" baseline="0" dirty="0"/>
              <a:t> and </a:t>
            </a:r>
            <a:r>
              <a:rPr lang="en-US" i="1" baseline="0" dirty="0"/>
              <a:t>Nature</a:t>
            </a:r>
            <a:r>
              <a:rPr lang="en-US" i="0" baseline="0" dirty="0"/>
              <a:t> have had special issues all about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3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1DB5F-5720-4E17-98FD-881A561C9D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52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</a:t>
            </a:r>
            <a:r>
              <a:rPr lang="en-US" baseline="0" dirty="0" err="1"/>
              <a:t>ExpressionSet</a:t>
            </a:r>
            <a:endParaRPr lang="en-US" baseline="0" dirty="0"/>
          </a:p>
          <a:p>
            <a:r>
              <a:rPr lang="en-US" baseline="0" dirty="0"/>
              <a:t>More modern, not specifically made for microarray data, just general matrix data with row and column annotations</a:t>
            </a:r>
          </a:p>
          <a:p>
            <a:endParaRPr lang="en-US" baseline="0" dirty="0"/>
          </a:p>
          <a:p>
            <a:r>
              <a:rPr lang="en-US" baseline="0" dirty="0"/>
              <a:t>Can easily extend, MAST extends this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C5002-F67E-40D5-BE17-5BF3856D71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4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04F6E-AD57-7940-A0DC-323C2A25B8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8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04F6E-AD57-7940-A0DC-323C2A25B8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B60C9-C74C-8144-A373-0BD4E241966E}" type="slidenum"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4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83" y="137342"/>
            <a:ext cx="1526540" cy="68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197" y="120436"/>
            <a:ext cx="1233531" cy="757107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Picture 9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8783" y="137342"/>
            <a:ext cx="1526540" cy="68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197" y="120436"/>
            <a:ext cx="1233531" cy="757107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838"/>
            <a:ext cx="8229600" cy="11430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0028"/>
            <a:ext cx="8229600" cy="506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40" y="6645371"/>
            <a:ext cx="2177210" cy="210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Stefano Monti ©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2715" y="6650182"/>
            <a:ext cx="2121285" cy="205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7D363D89-418B-F64E-AD81-47D04E18A1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rgbClr val="C20202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DD0000"/>
        </a:buClr>
        <a:buSzPct val="80000"/>
        <a:buFont typeface="Wingdings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DD0000"/>
        </a:buClr>
        <a:buSzPct val="80000"/>
        <a:buFont typeface="Wingdings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DD000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DD0000"/>
        </a:buClr>
        <a:buSzPct val="65000"/>
        <a:buFont typeface="Wingdings" charset="2"/>
        <a:buChar char="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DD0000"/>
        </a:buClr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wej@b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60000"/>
            </a:srgbClr>
          </a:solidFill>
        </p:spPr>
        <p:txBody>
          <a:bodyPr/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Microbiome: Methods, Tools, and Examples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bg1">
              <a:alpha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W. Evan Johnson, Ph.D.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Divsion of Computational Biomedicine, BUSM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Department of Biostatistics, BUSPH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Bioinformatics Program, BU 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Email: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wej@bu.edu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Twitter: @wejlab</a:t>
            </a:r>
          </a:p>
          <a:p>
            <a:endParaRPr lang="en-US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62620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Screen Shot 2013-09-09 at 9.33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" y="665070"/>
            <a:ext cx="10433834" cy="551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66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4" descr="Screen Shot 2013-09-09 at 9.28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" y="388678"/>
            <a:ext cx="9138242" cy="585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96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Screen Shot 2013-09-09 at 9.2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" y="313821"/>
            <a:ext cx="11824436" cy="594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10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5" descr="Screen Shot 2013-09-09 at 9.1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43187"/>
            <a:ext cx="11835952" cy="691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23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 descr="Screen Shot 2013-09-09 at 9.18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9" y="112284"/>
            <a:ext cx="11841711" cy="773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08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Screen Shot 2013-09-09 at 9.25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" y="388678"/>
            <a:ext cx="10027882" cy="602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761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Content Placeholder 3" descr="Screen Shot 2013-09-09 at 9.27.4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" r="5669"/>
          <a:stretch>
            <a:fillRect/>
          </a:stretch>
        </p:blipFill>
        <p:spPr>
          <a:xfrm>
            <a:off x="2879" y="603170"/>
            <a:ext cx="9165594" cy="5002424"/>
          </a:xfrm>
        </p:spPr>
      </p:pic>
    </p:spTree>
    <p:extLst>
      <p:ext uri="{BB962C8B-B14F-4D97-AF65-F5344CB8AC3E}">
        <p14:creationId xmlns:p14="http://schemas.microsoft.com/office/powerpoint/2010/main" val="2859261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 descr="Screen Shot 2013-09-09 at 1.23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" y="665071"/>
            <a:ext cx="9197264" cy="566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22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1EA90-DE5F-CE42-A9A8-859D80CE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9017" y="0"/>
            <a:ext cx="9198703" cy="10489965"/>
          </a:xfrm>
          <a:prstGeom prst="rect">
            <a:avLst/>
          </a:prstGeom>
        </p:spPr>
      </p:pic>
      <p:pic>
        <p:nvPicPr>
          <p:cNvPr id="4" name="Picture 4" descr="https://lh3.googleusercontent.com/YYFoOZHbkBswFwM6nq0Y7uRJFxW9oekxgjjJTWibqLYcr17rB4CJdFuHX6YluQYfXkRv8PmVBCmtTR0aDTgiRt1hwzCEv1vPrZC-ciohciou-lwIYpsrvgfbK2tTbIlhTf8fJHX253Y">
            <a:extLst>
              <a:ext uri="{FF2B5EF4-FFF2-40B4-BE49-F238E27FC236}">
                <a16:creationId xmlns:a16="http://schemas.microsoft.com/office/drawing/2014/main" id="{977A9DB5-C02E-D748-924A-EEA7E2E23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0" t="8999" r="19250" b="4778"/>
          <a:stretch/>
        </p:blipFill>
        <p:spPr bwMode="auto">
          <a:xfrm>
            <a:off x="5218083" y="0"/>
            <a:ext cx="3925917" cy="302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0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3154" y="665071"/>
            <a:ext cx="11493340" cy="592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68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Screen Shot 2015-09-16 at 1.42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" y="1"/>
            <a:ext cx="9138242" cy="508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mag-19microbiome-t_CA1-article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34" y="4810965"/>
            <a:ext cx="4475550" cy="298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mag-19microbiome-t_CA2-blog42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" y="3876700"/>
            <a:ext cx="2487537" cy="297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why-kids-need-to-get-dirty-L-VtxE4O-1140x11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776" y="1632446"/>
            <a:ext cx="3601746" cy="360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1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" y="595973"/>
            <a:ext cx="9138242" cy="529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642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20" y="0"/>
            <a:ext cx="836952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23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95F48-7C67-8648-AD48-D752B6BE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A5029-B6F7-9A4D-AA8A-EA87FD046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" y="-25912"/>
            <a:ext cx="9138242" cy="9739939"/>
          </a:xfrm>
        </p:spPr>
      </p:pic>
    </p:spTree>
    <p:extLst>
      <p:ext uri="{BB962C8B-B14F-4D97-AF65-F5344CB8AC3E}">
        <p14:creationId xmlns:p14="http://schemas.microsoft.com/office/powerpoint/2010/main" val="2772393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5D79-DD9B-2140-8832-67DED1AC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4B8D6-E7BE-654B-AE6E-328ADC48C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3" y="0"/>
            <a:ext cx="9191562" cy="7782189"/>
          </a:xfrm>
        </p:spPr>
      </p:pic>
    </p:spTree>
    <p:extLst>
      <p:ext uri="{BB962C8B-B14F-4D97-AF65-F5344CB8AC3E}">
        <p14:creationId xmlns:p14="http://schemas.microsoft.com/office/powerpoint/2010/main" val="2660632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2773-ED40-FD46-89B0-7D0E0470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85E70-06DD-9B45-90E5-06037771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7E284-0471-9C4C-A808-FDEEEDEB1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2260" cy="74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2773-ED40-FD46-89B0-7D0E0470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11845-3EE2-0D4D-8876-1E6DB73A0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" y="4424"/>
            <a:ext cx="11048295" cy="8123256"/>
          </a:xfrm>
        </p:spPr>
      </p:pic>
    </p:spTree>
    <p:extLst>
      <p:ext uri="{BB962C8B-B14F-4D97-AF65-F5344CB8AC3E}">
        <p14:creationId xmlns:p14="http://schemas.microsoft.com/office/powerpoint/2010/main" val="28764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533A-6475-8C47-978B-2CAD120F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C14B3-1BC9-2042-9936-492C1B614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5" y="0"/>
            <a:ext cx="11969437" cy="8404073"/>
          </a:xfrm>
        </p:spPr>
      </p:pic>
    </p:spTree>
    <p:extLst>
      <p:ext uri="{BB962C8B-B14F-4D97-AF65-F5344CB8AC3E}">
        <p14:creationId xmlns:p14="http://schemas.microsoft.com/office/powerpoint/2010/main" val="2683773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81">
            <a:extLst>
              <a:ext uri="{FF2B5EF4-FFF2-40B4-BE49-F238E27FC236}">
                <a16:creationId xmlns:a16="http://schemas.microsoft.com/office/drawing/2014/main" id="{638430C1-068A-8248-A9A6-9DAC027DA4E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3700" y="1150838"/>
            <a:ext cx="3449702" cy="34497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445E6-E15E-4441-83D7-F6F492C5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16S Ribosomal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1033-8AD5-494A-B136-2D9C1A69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30028"/>
            <a:ext cx="5500689" cy="5060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PCR amplify and sequence ~1.5kbp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Conserved in bacteria (all have one)</a:t>
            </a:r>
          </a:p>
          <a:p>
            <a:pPr lvl="1"/>
            <a:r>
              <a:rPr lang="en-US" dirty="0"/>
              <a:t>Highly variable regions: identify taxonomy and phylogeny </a:t>
            </a:r>
          </a:p>
          <a:p>
            <a:pPr lvl="1"/>
            <a:r>
              <a:rPr lang="en-US" dirty="0"/>
              <a:t>Established and affordable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Neglects viruses, fungi, parasites,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No strains or sometimes species identification</a:t>
            </a:r>
          </a:p>
          <a:p>
            <a:pPr lvl="1"/>
            <a:r>
              <a:rPr lang="en-US" dirty="0"/>
              <a:t>PCR bias?</a:t>
            </a:r>
          </a:p>
        </p:txBody>
      </p:sp>
      <p:sp>
        <p:nvSpPr>
          <p:cNvPr id="5" name="Shape 182">
            <a:extLst>
              <a:ext uri="{FF2B5EF4-FFF2-40B4-BE49-F238E27FC236}">
                <a16:creationId xmlns:a16="http://schemas.microsoft.com/office/drawing/2014/main" id="{4A928E5B-3B22-B449-BC27-59A2016F1D7E}"/>
              </a:ext>
            </a:extLst>
          </p:cNvPr>
          <p:cNvSpPr txBox="1"/>
          <p:nvPr/>
        </p:nvSpPr>
        <p:spPr>
          <a:xfrm>
            <a:off x="6544351" y="4807107"/>
            <a:ext cx="1448400" cy="10549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2800" dirty="0"/>
              <a:t>The 16S subunit</a:t>
            </a:r>
          </a:p>
        </p:txBody>
      </p:sp>
    </p:spTree>
    <p:extLst>
      <p:ext uri="{BB962C8B-B14F-4D97-AF65-F5344CB8AC3E}">
        <p14:creationId xmlns:p14="http://schemas.microsoft.com/office/powerpoint/2010/main" val="692281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45E6-E15E-4441-83D7-F6F492C5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OTU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1033-8AD5-494A-B136-2D9C1A69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30028"/>
            <a:ext cx="8314268" cy="5060643"/>
          </a:xfrm>
        </p:spPr>
        <p:txBody>
          <a:bodyPr/>
          <a:lstStyle/>
          <a:p>
            <a:r>
              <a:rPr lang="en-US" dirty="0"/>
              <a:t>Organization Taxonomic Units (OTUs)</a:t>
            </a:r>
          </a:p>
          <a:p>
            <a:r>
              <a:rPr lang="en-US" dirty="0"/>
              <a:t>Rows are microbes; columns are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CF933-6C25-D248-A5B6-54038875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2977"/>
            <a:ext cx="9144000" cy="593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46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45E6-E15E-4441-83D7-F6F492C5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16S rDNA analysis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D47AE9-4F2A-634A-A9B7-1AA64CEF9CB0}"/>
              </a:ext>
            </a:extLst>
          </p:cNvPr>
          <p:cNvSpPr txBox="1">
            <a:spLocks/>
          </p:cNvSpPr>
          <p:nvPr/>
        </p:nvSpPr>
        <p:spPr>
          <a:xfrm>
            <a:off x="253181" y="1995442"/>
            <a:ext cx="8619357" cy="506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SzPct val="80000"/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SzPct val="80000"/>
              <a:buFont typeface="Wingdings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SzPct val="65000"/>
              <a:buFont typeface="Wingdings" charset="2"/>
              <a:buChar char="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dirty="0" err="1"/>
              <a:t>Qiime</a:t>
            </a:r>
            <a:r>
              <a:rPr lang="en" dirty="0"/>
              <a:t> is a standard 16S analysis toolkit. It used </a:t>
            </a:r>
            <a:r>
              <a:rPr lang="en" dirty="0" err="1"/>
              <a:t>PyNAST</a:t>
            </a:r>
            <a:r>
              <a:rPr lang="en" dirty="0"/>
              <a:t> to align reads to your reference (probably </a:t>
            </a:r>
            <a:r>
              <a:rPr lang="en" dirty="0" err="1"/>
              <a:t>greengenes</a:t>
            </a:r>
            <a:r>
              <a:rPr lang="en" dirty="0"/>
              <a:t>), and can automatically spit out summary metrics and plots.</a:t>
            </a:r>
          </a:p>
          <a:p>
            <a:endParaRPr lang="en-US" dirty="0"/>
          </a:p>
        </p:txBody>
      </p:sp>
      <p:pic>
        <p:nvPicPr>
          <p:cNvPr id="8" name="Shape 220">
            <a:extLst>
              <a:ext uri="{FF2B5EF4-FFF2-40B4-BE49-F238E27FC236}">
                <a16:creationId xmlns:a16="http://schemas.microsoft.com/office/drawing/2014/main" id="{5C680760-21C1-F944-922C-DE38A48F5C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75" y="927956"/>
            <a:ext cx="3568850" cy="11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23">
            <a:extLst>
              <a:ext uri="{FF2B5EF4-FFF2-40B4-BE49-F238E27FC236}">
                <a16:creationId xmlns:a16="http://schemas.microsoft.com/office/drawing/2014/main" id="{4818B8F4-6FD2-2045-9E80-04BFBFC98E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8250"/>
          <a:stretch/>
        </p:blipFill>
        <p:spPr>
          <a:xfrm>
            <a:off x="272368" y="4517736"/>
            <a:ext cx="2546450" cy="17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24">
            <a:extLst>
              <a:ext uri="{FF2B5EF4-FFF2-40B4-BE49-F238E27FC236}">
                <a16:creationId xmlns:a16="http://schemas.microsoft.com/office/drawing/2014/main" id="{75AD25A4-D938-864A-853C-C47D67AAAB01}"/>
              </a:ext>
            </a:extLst>
          </p:cNvPr>
          <p:cNvSpPr txBox="1"/>
          <p:nvPr/>
        </p:nvSpPr>
        <p:spPr>
          <a:xfrm>
            <a:off x="431884" y="3624522"/>
            <a:ext cx="1122000" cy="61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Alpha diversity</a:t>
            </a:r>
          </a:p>
        </p:txBody>
      </p:sp>
      <p:sp>
        <p:nvSpPr>
          <p:cNvPr id="11" name="Shape 225">
            <a:extLst>
              <a:ext uri="{FF2B5EF4-FFF2-40B4-BE49-F238E27FC236}">
                <a16:creationId xmlns:a16="http://schemas.microsoft.com/office/drawing/2014/main" id="{87A8A403-285A-0848-984E-519F3EE8C21D}"/>
              </a:ext>
            </a:extLst>
          </p:cNvPr>
          <p:cNvSpPr txBox="1"/>
          <p:nvPr/>
        </p:nvSpPr>
        <p:spPr>
          <a:xfrm>
            <a:off x="1445059" y="3624522"/>
            <a:ext cx="1122000" cy="61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OTUs observed</a:t>
            </a:r>
          </a:p>
        </p:txBody>
      </p:sp>
      <p:pic>
        <p:nvPicPr>
          <p:cNvPr id="12" name="Shape 226">
            <a:extLst>
              <a:ext uri="{FF2B5EF4-FFF2-40B4-BE49-F238E27FC236}">
                <a16:creationId xmlns:a16="http://schemas.microsoft.com/office/drawing/2014/main" id="{69BDE96D-3C78-A946-8B7B-3B32091A26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986" y="4238322"/>
            <a:ext cx="2608500" cy="202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227">
            <a:extLst>
              <a:ext uri="{FF2B5EF4-FFF2-40B4-BE49-F238E27FC236}">
                <a16:creationId xmlns:a16="http://schemas.microsoft.com/office/drawing/2014/main" id="{D89B92B9-B49C-B64C-9B6F-8740A1A4AD85}"/>
              </a:ext>
            </a:extLst>
          </p:cNvPr>
          <p:cNvSpPr txBox="1"/>
          <p:nvPr/>
        </p:nvSpPr>
        <p:spPr>
          <a:xfrm>
            <a:off x="3377621" y="3583686"/>
            <a:ext cx="1122000" cy="61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Beta diversity</a:t>
            </a:r>
          </a:p>
        </p:txBody>
      </p:sp>
      <p:pic>
        <p:nvPicPr>
          <p:cNvPr id="14" name="Shape 228">
            <a:extLst>
              <a:ext uri="{FF2B5EF4-FFF2-40B4-BE49-F238E27FC236}">
                <a16:creationId xmlns:a16="http://schemas.microsoft.com/office/drawing/2014/main" id="{7731D249-02C7-F349-BE96-5D04F0D9D5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486" y="4309611"/>
            <a:ext cx="3518951" cy="21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29">
            <a:extLst>
              <a:ext uri="{FF2B5EF4-FFF2-40B4-BE49-F238E27FC236}">
                <a16:creationId xmlns:a16="http://schemas.microsoft.com/office/drawing/2014/main" id="{73E16E80-E206-3949-85C9-76C14174366E}"/>
              </a:ext>
            </a:extLst>
          </p:cNvPr>
          <p:cNvSpPr txBox="1"/>
          <p:nvPr/>
        </p:nvSpPr>
        <p:spPr>
          <a:xfrm>
            <a:off x="6323358" y="3554772"/>
            <a:ext cx="1615614" cy="61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Taxa abundance</a:t>
            </a:r>
          </a:p>
        </p:txBody>
      </p:sp>
      <p:sp>
        <p:nvSpPr>
          <p:cNvPr id="17" name="&quot;No&quot; Symbol 16">
            <a:extLst>
              <a:ext uri="{FF2B5EF4-FFF2-40B4-BE49-F238E27FC236}">
                <a16:creationId xmlns:a16="http://schemas.microsoft.com/office/drawing/2014/main" id="{212074A8-B222-7B48-88EC-09D15F0D0D18}"/>
              </a:ext>
            </a:extLst>
          </p:cNvPr>
          <p:cNvSpPr/>
          <p:nvPr/>
        </p:nvSpPr>
        <p:spPr>
          <a:xfrm>
            <a:off x="1434733" y="951723"/>
            <a:ext cx="5438902" cy="5533555"/>
          </a:xfrm>
          <a:prstGeom prst="noSmoking">
            <a:avLst>
              <a:gd name="adj" fmla="val 10607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2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gHsospODNFnQxy9FHMoQM-V2yH3zRyJieyGXgySbHarfWIBs3EwqU4zQ6g3OASQSKYpyzWAp1deusEejxtfQt7XgRUCjEfKghQfiql10DNJaHDwjUgG0qHAFqV_1QsRkiluAp7Aag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05"/>
          <a:stretch/>
        </p:blipFill>
        <p:spPr bwMode="auto">
          <a:xfrm>
            <a:off x="160638" y="866601"/>
            <a:ext cx="433104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1771" t="14259" r="32604" b="5000"/>
          <a:stretch/>
        </p:blipFill>
        <p:spPr>
          <a:xfrm>
            <a:off x="4894272" y="866951"/>
            <a:ext cx="4034306" cy="51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83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45E6-E15E-4441-83D7-F6F492C5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dirty="0"/>
            </a:br>
            <a:r>
              <a:rPr lang="en-US" sz="4000" b="1" dirty="0" err="1"/>
              <a:t>PathoScope</a:t>
            </a:r>
            <a:r>
              <a:rPr lang="en-US" sz="4000" b="1" dirty="0"/>
              <a:t>: </a:t>
            </a:r>
            <a:br>
              <a:rPr lang="en-US" b="1" dirty="0"/>
            </a:br>
            <a:r>
              <a:rPr lang="en-US" sz="2700" b="1" dirty="0"/>
              <a:t>`Plug and Play' Metagenomic Framework</a:t>
            </a:r>
            <a:br>
              <a:rPr lang="en-US" dirty="0"/>
            </a:b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81E5F94-9CD5-034B-A75A-673A54A7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6773"/>
            <a:ext cx="8051533" cy="5060643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PathoScope</a:t>
            </a:r>
            <a:r>
              <a:rPr lang="en-US" b="1" dirty="0"/>
              <a:t> Core Modules:</a:t>
            </a:r>
            <a:endParaRPr lang="en-US" dirty="0"/>
          </a:p>
          <a:p>
            <a:pPr lvl="1"/>
            <a:r>
              <a:rPr lang="en-US" u="sng" dirty="0" err="1"/>
              <a:t>PathoLib</a:t>
            </a:r>
            <a:r>
              <a:rPr lang="en-US" u="sng" dirty="0"/>
              <a:t>:</a:t>
            </a:r>
            <a:r>
              <a:rPr lang="en-US" dirty="0"/>
              <a:t> Automatic genome library extraction and optimization</a:t>
            </a:r>
          </a:p>
          <a:p>
            <a:pPr lvl="1"/>
            <a:r>
              <a:rPr lang="en-US" u="sng" dirty="0" err="1"/>
              <a:t>PathoMap</a:t>
            </a:r>
            <a:r>
              <a:rPr lang="en-US" u="sng" dirty="0"/>
              <a:t>:</a:t>
            </a:r>
            <a:r>
              <a:rPr lang="en-US" dirty="0"/>
              <a:t> Align reads and filter reads from host, etc.</a:t>
            </a:r>
          </a:p>
          <a:p>
            <a:pPr lvl="1"/>
            <a:r>
              <a:rPr lang="en-US" u="sng" dirty="0" err="1"/>
              <a:t>PathoID</a:t>
            </a:r>
            <a:r>
              <a:rPr lang="en-US" u="sng" dirty="0"/>
              <a:t>:</a:t>
            </a:r>
            <a:r>
              <a:rPr lang="en-US" dirty="0"/>
              <a:t> Reassign ambiguous reads, identify strains present, and estimate proportions of RNA/DNA</a:t>
            </a:r>
          </a:p>
          <a:p>
            <a:pPr lvl="1"/>
            <a:r>
              <a:rPr lang="en-US" u="sng" dirty="0" err="1"/>
              <a:t>PathoReport</a:t>
            </a:r>
            <a:r>
              <a:rPr lang="en-US" u="sng" dirty="0"/>
              <a:t>:</a:t>
            </a:r>
            <a:r>
              <a:rPr lang="en-US" dirty="0"/>
              <a:t> Summary reports, XML report, contigs, annotations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dirty="0" err="1"/>
              <a:t>PathoScope</a:t>
            </a:r>
            <a:r>
              <a:rPr lang="en-US" b="1" dirty="0"/>
              <a:t> Optional Modules:</a:t>
            </a:r>
            <a:endParaRPr lang="en-US" dirty="0"/>
          </a:p>
          <a:p>
            <a:pPr lvl="1"/>
            <a:r>
              <a:rPr lang="en-US" u="sng" dirty="0" err="1"/>
              <a:t>PathoQC</a:t>
            </a:r>
            <a:r>
              <a:rPr lang="en-US" u="sng" dirty="0"/>
              <a:t>:</a:t>
            </a:r>
            <a:r>
              <a:rPr lang="en-US" dirty="0"/>
              <a:t> Parallel quality control wrapper for multiple QC programs.</a:t>
            </a:r>
          </a:p>
          <a:p>
            <a:pPr lvl="1"/>
            <a:r>
              <a:rPr lang="en-US" u="sng" dirty="0" err="1"/>
              <a:t>PathoDB</a:t>
            </a:r>
            <a:r>
              <a:rPr lang="en-US" u="sng" dirty="0"/>
              <a:t>:</a:t>
            </a:r>
            <a:r>
              <a:rPr lang="en-US" dirty="0"/>
              <a:t> Extract annotation from NCBI (name, genes, </a:t>
            </a:r>
            <a:r>
              <a:rPr lang="en-US" dirty="0" err="1"/>
              <a:t>products,lineage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5B07E-E679-CA43-93E6-4F6888860E67}"/>
              </a:ext>
            </a:extLst>
          </p:cNvPr>
          <p:cNvSpPr txBox="1"/>
          <p:nvPr/>
        </p:nvSpPr>
        <p:spPr>
          <a:xfrm>
            <a:off x="5655329" y="6317416"/>
            <a:ext cx="303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et al., </a:t>
            </a:r>
            <a:r>
              <a:rPr lang="en-US" i="1" dirty="0"/>
              <a:t>Microbiome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4091005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1D0297-695C-EB4C-AF35-AB6D2D3C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149"/>
            <a:ext cx="9144000" cy="1675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445E6-E15E-4441-83D7-F6F492C5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PathoStat</a:t>
            </a:r>
            <a:r>
              <a:rPr lang="en-US" dirty="0"/>
              <a:t> (Bioconductor)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BE084-7D08-964F-8DD8-408CBEBD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4" y="3380311"/>
            <a:ext cx="3954404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C63A8-0DC4-6948-8170-1C87A12A0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911" y="3380311"/>
            <a:ext cx="4630086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C9DD8-F81A-5141-98A9-C2C5392C0E46}"/>
              </a:ext>
            </a:extLst>
          </p:cNvPr>
          <p:cNvSpPr txBox="1"/>
          <p:nvPr/>
        </p:nvSpPr>
        <p:spPr>
          <a:xfrm>
            <a:off x="726780" y="6488668"/>
            <a:ext cx="769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Planning to retire </a:t>
            </a:r>
            <a:r>
              <a:rPr lang="en-US" dirty="0" err="1"/>
              <a:t>PathoStat</a:t>
            </a:r>
            <a:r>
              <a:rPr lang="en-US" dirty="0"/>
              <a:t>, replace it with a full analysis pipeline “Animalcules”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FC766-AAE4-454B-B00A-0C9F07717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2544"/>
            <a:ext cx="9144000" cy="12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2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640" y="1402449"/>
            <a:ext cx="3886200" cy="114106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Simple Web Apps Written in R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Interactive and Reactive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Customizable, Modular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20800" y="3158354"/>
            <a:ext cx="6360159" cy="3883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80" y="1072059"/>
            <a:ext cx="3307556" cy="19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6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17" y="411759"/>
            <a:ext cx="7886700" cy="883403"/>
          </a:xfrm>
        </p:spPr>
        <p:txBody>
          <a:bodyPr/>
          <a:lstStyle/>
          <a:p>
            <a:pPr algn="ctr"/>
            <a:r>
              <a:rPr lang="en-US" dirty="0" err="1"/>
              <a:t>SummarizedExperiment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81" y="1412240"/>
            <a:ext cx="6416336" cy="5160694"/>
          </a:xfrm>
        </p:spPr>
      </p:pic>
    </p:spTree>
    <p:extLst>
      <p:ext uri="{BB962C8B-B14F-4D97-AF65-F5344CB8AC3E}">
        <p14:creationId xmlns:p14="http://schemas.microsoft.com/office/powerpoint/2010/main" val="160167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8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Alpha Diversity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3D4705-0899-DC46-A20E-947354B62DA4}"/>
                  </a:ext>
                </a:extLst>
              </p:cNvPr>
              <p:cNvSpPr txBox="1"/>
              <p:nvPr/>
            </p:nvSpPr>
            <p:spPr>
              <a:xfrm>
                <a:off x="6294766" y="5523579"/>
                <a:ext cx="2465506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3D4705-0899-DC46-A20E-947354B62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766" y="5523579"/>
                <a:ext cx="2465506" cy="778931"/>
              </a:xfrm>
              <a:prstGeom prst="rect">
                <a:avLst/>
              </a:prstGeom>
              <a:blipFill>
                <a:blip r:embed="rId3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706CEC-EB95-E640-A121-9EAAEDA9E708}"/>
                  </a:ext>
                </a:extLst>
              </p:cNvPr>
              <p:cNvSpPr txBox="1"/>
              <p:nvPr/>
            </p:nvSpPr>
            <p:spPr>
              <a:xfrm>
                <a:off x="6791972" y="4510365"/>
                <a:ext cx="1242870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706CEC-EB95-E640-A121-9EAAEDA9E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72" y="4510365"/>
                <a:ext cx="1242870" cy="778931"/>
              </a:xfrm>
              <a:prstGeom prst="rect">
                <a:avLst/>
              </a:prstGeom>
              <a:blipFill>
                <a:blip r:embed="rId4"/>
                <a:stretch>
                  <a:fillRect l="-26263" t="-109677" r="-12121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A459767F-785D-254F-9FD8-C0FD42C7D377}"/>
              </a:ext>
            </a:extLst>
          </p:cNvPr>
          <p:cNvSpPr txBox="1"/>
          <p:nvPr/>
        </p:nvSpPr>
        <p:spPr>
          <a:xfrm>
            <a:off x="6620174" y="4194914"/>
            <a:ext cx="181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Simpson Index: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B5E8898-0154-B444-8839-89AE339C4A3D}"/>
              </a:ext>
            </a:extLst>
          </p:cNvPr>
          <p:cNvSpPr txBox="1"/>
          <p:nvPr/>
        </p:nvSpPr>
        <p:spPr>
          <a:xfrm>
            <a:off x="6673937" y="5277492"/>
            <a:ext cx="2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Shannon Index: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53671-78E9-E842-A52E-8054FD7D4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6" y="3823047"/>
            <a:ext cx="5578021" cy="2989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ACA30-AD1F-C340-97D6-4E65C1CDB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738" y="819948"/>
            <a:ext cx="5218512" cy="2845374"/>
          </a:xfrm>
          <a:prstGeom prst="rect">
            <a:avLst/>
          </a:prstGeom>
        </p:spPr>
      </p:pic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E3D641DB-AED7-794B-B465-6EFE8AE8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84" y="1322101"/>
            <a:ext cx="3381754" cy="1892064"/>
          </a:xfrm>
        </p:spPr>
        <p:txBody>
          <a:bodyPr>
            <a:normAutofit/>
          </a:bodyPr>
          <a:lstStyle/>
          <a:p>
            <a:r>
              <a:rPr lang="en-US" sz="2400" dirty="0"/>
              <a:t>Measures ‘richness’ of the microbiome</a:t>
            </a:r>
          </a:p>
          <a:p>
            <a:r>
              <a:rPr lang="en-US" sz="2400" dirty="0"/>
              <a:t>Number of species relative proportions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80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Beta Diversity</a:t>
            </a:r>
          </a:p>
        </p:txBody>
      </p:sp>
      <p:pic>
        <p:nvPicPr>
          <p:cNvPr id="6" name="Picture 2" descr="http://journals.plos.org/plosone/article/figure/image?size=large&amp;id=10.1371/journal.pone.0112023.g003">
            <a:extLst>
              <a:ext uri="{FF2B5EF4-FFF2-40B4-BE49-F238E27FC236}">
                <a16:creationId xmlns:a16="http://schemas.microsoft.com/office/drawing/2014/main" id="{0025A76A-5015-5941-9FD8-78AE4DDF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8" y="4174299"/>
            <a:ext cx="5002120" cy="24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AA35F2-697E-054D-9C4C-186C4C5B6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7" y="6702167"/>
            <a:ext cx="1585913" cy="923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600" dirty="0" err="1">
                <a:solidFill>
                  <a:srgbClr val="666666"/>
                </a:solidFill>
                <a:latin typeface="inherit"/>
                <a:cs typeface="Arial" panose="020B0604020202020204" pitchFamily="34" charset="0"/>
              </a:rPr>
              <a:t>Biagi</a:t>
            </a:r>
            <a:r>
              <a:rPr lang="en-US" altLang="en-US" sz="600" dirty="0">
                <a:solidFill>
                  <a:srgbClr val="666666"/>
                </a:solidFill>
                <a:latin typeface="inherit"/>
                <a:cs typeface="Arial" panose="020B0604020202020204" pitchFamily="34" charset="0"/>
              </a:rPr>
              <a:t>, et al., PLOS One 2014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1599F-4C72-CF40-9B20-320CF7AB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88" y="937265"/>
            <a:ext cx="6043612" cy="323703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6E8697-9463-1A45-ADF1-768150F70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" y="1560229"/>
            <a:ext cx="3532191" cy="1892064"/>
          </a:xfrm>
        </p:spPr>
        <p:txBody>
          <a:bodyPr>
            <a:noAutofit/>
          </a:bodyPr>
          <a:lstStyle/>
          <a:p>
            <a:r>
              <a:rPr lang="en-US" sz="2400" dirty="0"/>
              <a:t>Measures similarity between two samples </a:t>
            </a:r>
          </a:p>
          <a:p>
            <a:r>
              <a:rPr lang="en-US" sz="2400" dirty="0"/>
              <a:t>Microbiome equivalent for  ‘correlation’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154A6D-D418-564E-ACE7-B6915A45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184" y="5103726"/>
            <a:ext cx="1498600" cy="1143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7478DF-9CE6-9743-8CF5-2CA2BCB83BB3}"/>
              </a:ext>
            </a:extLst>
          </p:cNvPr>
          <p:cNvSpPr txBox="1"/>
          <p:nvPr/>
        </p:nvSpPr>
        <p:spPr>
          <a:xfrm>
            <a:off x="6260667" y="4674053"/>
            <a:ext cx="188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</a:t>
            </a:r>
            <a:r>
              <a:rPr lang="en-US" dirty="0" err="1"/>
              <a:t>Unifrac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29391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Principal Coordinate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6E8697-9463-1A45-ADF1-768150F70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76" y="1323162"/>
            <a:ext cx="8397523" cy="1892064"/>
          </a:xfrm>
        </p:spPr>
        <p:txBody>
          <a:bodyPr>
            <a:noAutofit/>
          </a:bodyPr>
          <a:lstStyle/>
          <a:p>
            <a:r>
              <a:rPr lang="en-US" dirty="0"/>
              <a:t>Dimension reduction for metagenomic data</a:t>
            </a:r>
          </a:p>
          <a:p>
            <a:r>
              <a:rPr lang="en-US" dirty="0"/>
              <a:t>Example TB microbiome in multiple tissues: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4355-E389-8B4F-8597-FC0A4F06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" y="2555551"/>
            <a:ext cx="8613423" cy="40750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FB7C16-F197-4F42-9B07-C4EABAA0CE0A}"/>
              </a:ext>
            </a:extLst>
          </p:cNvPr>
          <p:cNvSpPr/>
          <p:nvPr/>
        </p:nvSpPr>
        <p:spPr>
          <a:xfrm>
            <a:off x="203200" y="2483556"/>
            <a:ext cx="8737599" cy="41543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46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45E6-E15E-4441-83D7-F6F492C5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Metagenome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1033-8AD5-494A-B136-2D9C1A69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6773"/>
            <a:ext cx="8051533" cy="5060643"/>
          </a:xfrm>
        </p:spPr>
        <p:txBody>
          <a:bodyPr>
            <a:normAutofit/>
          </a:bodyPr>
          <a:lstStyle/>
          <a:p>
            <a:r>
              <a:rPr lang="en-US" dirty="0"/>
              <a:t>Sequence whole (fragmented) DNA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Not limited to bacteria (viruses, fungi, parasites)</a:t>
            </a:r>
          </a:p>
          <a:p>
            <a:pPr lvl="1"/>
            <a:r>
              <a:rPr lang="en-US" dirty="0"/>
              <a:t>No PCR amplification bias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Host contamination in reads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Align to whole genome library</a:t>
            </a:r>
          </a:p>
          <a:p>
            <a:pPr lvl="1"/>
            <a:r>
              <a:rPr lang="en-US" dirty="0"/>
              <a:t>Need to filter host reads</a:t>
            </a:r>
          </a:p>
        </p:txBody>
      </p:sp>
    </p:spTree>
    <p:extLst>
      <p:ext uri="{BB962C8B-B14F-4D97-AF65-F5344CB8AC3E}">
        <p14:creationId xmlns:p14="http://schemas.microsoft.com/office/powerpoint/2010/main" val="1226596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499C-AEB4-F24C-87F2-FF5136F5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Xenosurveillance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37C2-8E1A-E94D-A874-D9C3FAAE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0838"/>
            <a:ext cx="8529638" cy="5060643"/>
          </a:xfrm>
        </p:spPr>
        <p:txBody>
          <a:bodyPr/>
          <a:lstStyle/>
          <a:p>
            <a:r>
              <a:rPr lang="en-US" dirty="0"/>
              <a:t>NGS analysis of </a:t>
            </a:r>
            <a:r>
              <a:rPr lang="en-US" dirty="0" err="1"/>
              <a:t>bloodfed</a:t>
            </a:r>
            <a:r>
              <a:rPr lang="en-US" dirty="0"/>
              <a:t> </a:t>
            </a:r>
            <a:r>
              <a:rPr lang="en-US" i="1" dirty="0"/>
              <a:t>An</a:t>
            </a:r>
            <a:r>
              <a:rPr lang="en-US" dirty="0"/>
              <a:t>. </a:t>
            </a:r>
            <a:r>
              <a:rPr lang="en-US" i="1" dirty="0" err="1"/>
              <a:t>Gambiae</a:t>
            </a:r>
            <a:r>
              <a:rPr lang="en-US" dirty="0"/>
              <a:t> from Liberia</a:t>
            </a:r>
          </a:p>
          <a:p>
            <a:r>
              <a:rPr lang="en-US" dirty="0"/>
              <a:t>Mosquito midgut (e.g. </a:t>
            </a:r>
            <a:r>
              <a:rPr lang="en-US" i="1" dirty="0"/>
              <a:t>Acinetobacter, </a:t>
            </a:r>
            <a:r>
              <a:rPr lang="en-US" i="1" dirty="0" err="1"/>
              <a:t>Pantoea</a:t>
            </a:r>
            <a:r>
              <a:rPr lang="en-US" dirty="0"/>
              <a:t>) </a:t>
            </a:r>
          </a:p>
          <a:p>
            <a:r>
              <a:rPr lang="en-US" dirty="0"/>
              <a:t>Human skin microbes (e.g. </a:t>
            </a:r>
            <a:r>
              <a:rPr lang="en-US" i="1" dirty="0"/>
              <a:t>S. epidermidis, P. acnes</a:t>
            </a:r>
            <a:r>
              <a:rPr lang="en-US" dirty="0"/>
              <a:t>)</a:t>
            </a:r>
          </a:p>
          <a:p>
            <a:r>
              <a:rPr lang="en-US" i="1" dirty="0"/>
              <a:t>P</a:t>
            </a:r>
            <a:r>
              <a:rPr lang="en-US" dirty="0"/>
              <a:t>. </a:t>
            </a:r>
            <a:r>
              <a:rPr lang="en-US" i="1" dirty="0"/>
              <a:t>falciparum, </a:t>
            </a:r>
            <a:r>
              <a:rPr lang="en-US" dirty="0"/>
              <a:t>Epstein-Barr (EBV), canine distemper virus (CDV) </a:t>
            </a:r>
          </a:p>
          <a:p>
            <a:r>
              <a:rPr lang="en-US" dirty="0"/>
              <a:t>Hepatitis C?? HIV? </a:t>
            </a:r>
          </a:p>
          <a:p>
            <a:r>
              <a:rPr lang="en-US" dirty="0"/>
              <a:t>Importance of high-</a:t>
            </a:r>
          </a:p>
          <a:p>
            <a:pPr marL="0" indent="0">
              <a:buNone/>
            </a:pPr>
            <a:r>
              <a:rPr lang="en-US" dirty="0"/>
              <a:t>quality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66D66-0A75-074C-BB28-DE1B09A44BFF}"/>
              </a:ext>
            </a:extLst>
          </p:cNvPr>
          <p:cNvSpPr txBox="1"/>
          <p:nvPr/>
        </p:nvSpPr>
        <p:spPr>
          <a:xfrm>
            <a:off x="210339" y="5502321"/>
            <a:ext cx="3886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Grubaugh</a:t>
            </a:r>
            <a:r>
              <a:rPr lang="en-US" dirty="0"/>
              <a:t> et al. </a:t>
            </a:r>
            <a:r>
              <a:rPr lang="en-US" dirty="0" err="1"/>
              <a:t>Xenosurveillance</a:t>
            </a:r>
            <a:r>
              <a:rPr lang="en-US" dirty="0"/>
              <a:t>: a novel mosquito-based approach for examining the human-pathogen landscape. </a:t>
            </a:r>
            <a:r>
              <a:rPr lang="en-US" i="1" dirty="0" err="1"/>
              <a:t>PLoS</a:t>
            </a:r>
            <a:r>
              <a:rPr lang="en-US" i="1" dirty="0"/>
              <a:t> </a:t>
            </a:r>
            <a:r>
              <a:rPr lang="en-US" i="1" dirty="0" err="1"/>
              <a:t>Negl</a:t>
            </a:r>
            <a:r>
              <a:rPr lang="en-US" i="1" dirty="0"/>
              <a:t> Trop Dis.</a:t>
            </a:r>
            <a:r>
              <a:rPr lang="en-US" dirty="0"/>
              <a:t> 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95CEE-88EE-2A4E-8D74-4366FA08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76" y="3414845"/>
            <a:ext cx="5137162" cy="34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99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45E6-E15E-4441-83D7-F6F492C5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Aperiomics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E9ABE-130F-0C45-9CF3-6D23D9DE9A68}"/>
              </a:ext>
            </a:extLst>
          </p:cNvPr>
          <p:cNvSpPr txBox="1"/>
          <p:nvPr/>
        </p:nvSpPr>
        <p:spPr>
          <a:xfrm>
            <a:off x="6639983" y="3143916"/>
            <a:ext cx="223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Pleural Effusion:  </a:t>
            </a:r>
          </a:p>
          <a:p>
            <a:pPr algn="ctr"/>
            <a:r>
              <a:rPr lang="en-US" i="1" dirty="0"/>
              <a:t>F. </a:t>
            </a:r>
            <a:r>
              <a:rPr lang="en-US" i="1" dirty="0" err="1"/>
              <a:t>nucleatum</a:t>
            </a:r>
            <a:r>
              <a:rPr lang="en-US" i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4EE65-C835-8A48-8370-AFA4B5B9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052"/>
            <a:ext cx="3521759" cy="4858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A1585-7837-1A49-BD41-5358D18D100E}"/>
              </a:ext>
            </a:extLst>
          </p:cNvPr>
          <p:cNvSpPr txBox="1"/>
          <p:nvPr/>
        </p:nvSpPr>
        <p:spPr>
          <a:xfrm>
            <a:off x="-76639" y="883616"/>
            <a:ext cx="3521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Metagenome sequencing to solve hard-to-diagnose infections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35BAF-F927-C04C-A4D3-0630C536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759" y="1083461"/>
            <a:ext cx="5641346" cy="57071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4891D5-12F0-5441-805C-FED55F8EBA47}"/>
              </a:ext>
            </a:extLst>
          </p:cNvPr>
          <p:cNvSpPr/>
          <p:nvPr/>
        </p:nvSpPr>
        <p:spPr>
          <a:xfrm>
            <a:off x="-1" y="883616"/>
            <a:ext cx="3521759" cy="59070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97829F-0D1E-C24E-9778-31713B996549}"/>
              </a:ext>
            </a:extLst>
          </p:cNvPr>
          <p:cNvSpPr/>
          <p:nvPr/>
        </p:nvSpPr>
        <p:spPr>
          <a:xfrm>
            <a:off x="3521758" y="881708"/>
            <a:ext cx="5554865" cy="59089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9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feel-better-already-microbiome-health-3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" y="0"/>
            <a:ext cx="9138242" cy="514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feffb3_2bbceb740a364e88b62c1219fa3c0e47.png_srb_p_207_180_75_22_0.50_1.20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97" y="3168443"/>
            <a:ext cx="4430924" cy="3853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654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Airway Microbiome of TB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05973-7667-AF4C-B817-1A9AC55F8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3036"/>
            <a:ext cx="8229600" cy="5261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3A5DC8-323C-4147-B7FB-DF994CAA3D2D}"/>
              </a:ext>
            </a:extLst>
          </p:cNvPr>
          <p:cNvSpPr/>
          <p:nvPr/>
        </p:nvSpPr>
        <p:spPr>
          <a:xfrm>
            <a:off x="1001473" y="1015678"/>
            <a:ext cx="2215762" cy="28936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E4FEC-79C1-104A-AEB5-8083F2DFDD5E}"/>
              </a:ext>
            </a:extLst>
          </p:cNvPr>
          <p:cNvSpPr/>
          <p:nvPr/>
        </p:nvSpPr>
        <p:spPr>
          <a:xfrm>
            <a:off x="3217236" y="1017403"/>
            <a:ext cx="2248381" cy="2893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3D2DC1-8F0B-6C45-B057-648087A0DA09}"/>
              </a:ext>
            </a:extLst>
          </p:cNvPr>
          <p:cNvSpPr/>
          <p:nvPr/>
        </p:nvSpPr>
        <p:spPr>
          <a:xfrm>
            <a:off x="5465618" y="1015678"/>
            <a:ext cx="1103802" cy="28936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Sputum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F55AFC-20F9-2740-988E-A9C5AD420188}"/>
              </a:ext>
            </a:extLst>
          </p:cNvPr>
          <p:cNvSpPr/>
          <p:nvPr/>
        </p:nvSpPr>
        <p:spPr>
          <a:xfrm>
            <a:off x="1001473" y="6265179"/>
            <a:ext cx="1107882" cy="2893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CEDBC-AFDF-F349-9C8E-74887602B685}"/>
              </a:ext>
            </a:extLst>
          </p:cNvPr>
          <p:cNvSpPr/>
          <p:nvPr/>
        </p:nvSpPr>
        <p:spPr>
          <a:xfrm>
            <a:off x="3217237" y="6265179"/>
            <a:ext cx="1126163" cy="2893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58904-838A-5445-AB5B-C2FB41E20C23}"/>
              </a:ext>
            </a:extLst>
          </p:cNvPr>
          <p:cNvSpPr/>
          <p:nvPr/>
        </p:nvSpPr>
        <p:spPr>
          <a:xfrm>
            <a:off x="5465617" y="6265179"/>
            <a:ext cx="1116235" cy="2893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4F291-003F-9A44-8757-FC71DBE91254}"/>
              </a:ext>
            </a:extLst>
          </p:cNvPr>
          <p:cNvSpPr/>
          <p:nvPr/>
        </p:nvSpPr>
        <p:spPr>
          <a:xfrm>
            <a:off x="2109353" y="6265179"/>
            <a:ext cx="1107881" cy="28936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C17FF9-14B3-6943-9CAA-922E4B415878}"/>
              </a:ext>
            </a:extLst>
          </p:cNvPr>
          <p:cNvSpPr/>
          <p:nvPr/>
        </p:nvSpPr>
        <p:spPr>
          <a:xfrm>
            <a:off x="4350568" y="6265179"/>
            <a:ext cx="1107881" cy="28936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615039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A442D-1609-994E-AD53-ABCCC2D6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91" y="1053931"/>
            <a:ext cx="8229600" cy="52873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Airway Microbiome of TB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A5DC8-323C-4147-B7FB-DF994CAA3D2D}"/>
              </a:ext>
            </a:extLst>
          </p:cNvPr>
          <p:cNvSpPr/>
          <p:nvPr/>
        </p:nvSpPr>
        <p:spPr>
          <a:xfrm>
            <a:off x="1001473" y="1015678"/>
            <a:ext cx="2215762" cy="28936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E4FEC-79C1-104A-AEB5-8083F2DFDD5E}"/>
              </a:ext>
            </a:extLst>
          </p:cNvPr>
          <p:cNvSpPr/>
          <p:nvPr/>
        </p:nvSpPr>
        <p:spPr>
          <a:xfrm>
            <a:off x="3217236" y="1017403"/>
            <a:ext cx="2248381" cy="2893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3D2DC1-8F0B-6C45-B057-648087A0DA09}"/>
              </a:ext>
            </a:extLst>
          </p:cNvPr>
          <p:cNvSpPr/>
          <p:nvPr/>
        </p:nvSpPr>
        <p:spPr>
          <a:xfrm>
            <a:off x="5465618" y="1015678"/>
            <a:ext cx="1103802" cy="28936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Sputum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F55AFC-20F9-2740-988E-A9C5AD420188}"/>
              </a:ext>
            </a:extLst>
          </p:cNvPr>
          <p:cNvSpPr/>
          <p:nvPr/>
        </p:nvSpPr>
        <p:spPr>
          <a:xfrm>
            <a:off x="1001473" y="6265179"/>
            <a:ext cx="1107882" cy="2893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CEDBC-AFDF-F349-9C8E-74887602B685}"/>
              </a:ext>
            </a:extLst>
          </p:cNvPr>
          <p:cNvSpPr/>
          <p:nvPr/>
        </p:nvSpPr>
        <p:spPr>
          <a:xfrm>
            <a:off x="3217237" y="6265179"/>
            <a:ext cx="1126163" cy="2893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58904-838A-5445-AB5B-C2FB41E20C23}"/>
              </a:ext>
            </a:extLst>
          </p:cNvPr>
          <p:cNvSpPr/>
          <p:nvPr/>
        </p:nvSpPr>
        <p:spPr>
          <a:xfrm>
            <a:off x="5465617" y="6265179"/>
            <a:ext cx="1116235" cy="2893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4F291-003F-9A44-8757-FC71DBE91254}"/>
              </a:ext>
            </a:extLst>
          </p:cNvPr>
          <p:cNvSpPr/>
          <p:nvPr/>
        </p:nvSpPr>
        <p:spPr>
          <a:xfrm>
            <a:off x="2109353" y="6265179"/>
            <a:ext cx="1107881" cy="28936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C17FF9-14B3-6943-9CAA-922E4B415878}"/>
              </a:ext>
            </a:extLst>
          </p:cNvPr>
          <p:cNvSpPr/>
          <p:nvPr/>
        </p:nvSpPr>
        <p:spPr>
          <a:xfrm>
            <a:off x="4350568" y="6265179"/>
            <a:ext cx="1107881" cy="28936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711945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21851-CA92-4041-A1C4-532B4AA1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91" y="1056089"/>
            <a:ext cx="8229600" cy="53038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Airway Microbiome of TB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A5DC8-323C-4147-B7FB-DF994CAA3D2D}"/>
              </a:ext>
            </a:extLst>
          </p:cNvPr>
          <p:cNvSpPr/>
          <p:nvPr/>
        </p:nvSpPr>
        <p:spPr>
          <a:xfrm>
            <a:off x="1001473" y="1015678"/>
            <a:ext cx="2215762" cy="28936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E4FEC-79C1-104A-AEB5-8083F2DFDD5E}"/>
              </a:ext>
            </a:extLst>
          </p:cNvPr>
          <p:cNvSpPr/>
          <p:nvPr/>
        </p:nvSpPr>
        <p:spPr>
          <a:xfrm>
            <a:off x="3217236" y="1017403"/>
            <a:ext cx="2248381" cy="2893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3D2DC1-8F0B-6C45-B057-648087A0DA09}"/>
              </a:ext>
            </a:extLst>
          </p:cNvPr>
          <p:cNvSpPr/>
          <p:nvPr/>
        </p:nvSpPr>
        <p:spPr>
          <a:xfrm>
            <a:off x="5465618" y="1015678"/>
            <a:ext cx="1103802" cy="28936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Sputum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F55AFC-20F9-2740-988E-A9C5AD420188}"/>
              </a:ext>
            </a:extLst>
          </p:cNvPr>
          <p:cNvSpPr/>
          <p:nvPr/>
        </p:nvSpPr>
        <p:spPr>
          <a:xfrm>
            <a:off x="1001473" y="6265179"/>
            <a:ext cx="1107882" cy="2893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CEDBC-AFDF-F349-9C8E-74887602B685}"/>
              </a:ext>
            </a:extLst>
          </p:cNvPr>
          <p:cNvSpPr/>
          <p:nvPr/>
        </p:nvSpPr>
        <p:spPr>
          <a:xfrm>
            <a:off x="3217237" y="6265179"/>
            <a:ext cx="1126163" cy="2893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58904-838A-5445-AB5B-C2FB41E20C23}"/>
              </a:ext>
            </a:extLst>
          </p:cNvPr>
          <p:cNvSpPr/>
          <p:nvPr/>
        </p:nvSpPr>
        <p:spPr>
          <a:xfrm>
            <a:off x="5465617" y="6265179"/>
            <a:ext cx="1116235" cy="28936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4F291-003F-9A44-8757-FC71DBE91254}"/>
              </a:ext>
            </a:extLst>
          </p:cNvPr>
          <p:cNvSpPr/>
          <p:nvPr/>
        </p:nvSpPr>
        <p:spPr>
          <a:xfrm>
            <a:off x="2109353" y="6265179"/>
            <a:ext cx="1107881" cy="28936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C17FF9-14B3-6943-9CAA-922E4B415878}"/>
              </a:ext>
            </a:extLst>
          </p:cNvPr>
          <p:cNvSpPr/>
          <p:nvPr/>
        </p:nvSpPr>
        <p:spPr>
          <a:xfrm>
            <a:off x="4350568" y="6265179"/>
            <a:ext cx="1107881" cy="28936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043676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45E6-E15E-4441-83D7-F6F492C5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Metatranscriptome</a:t>
            </a:r>
            <a:r>
              <a:rPr lang="en-US" dirty="0"/>
              <a:t>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1033-8AD5-494A-B136-2D9C1A69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6773"/>
            <a:ext cx="8051533" cy="5060643"/>
          </a:xfrm>
        </p:spPr>
        <p:txBody>
          <a:bodyPr/>
          <a:lstStyle/>
          <a:p>
            <a:r>
              <a:rPr lang="en-US" dirty="0"/>
              <a:t>Sequence total RNA (deplete ribosomal RNA)</a:t>
            </a:r>
          </a:p>
          <a:p>
            <a:r>
              <a:rPr lang="en-US" dirty="0"/>
              <a:t>Get host transcription AND microbiome profile</a:t>
            </a:r>
          </a:p>
          <a:p>
            <a:r>
              <a:rPr lang="en-US" dirty="0"/>
              <a:t>Measures </a:t>
            </a:r>
            <a:r>
              <a:rPr lang="en-US" i="1" dirty="0"/>
              <a:t>activity </a:t>
            </a:r>
            <a:r>
              <a:rPr lang="en-US" dirty="0"/>
              <a:t>NOT </a:t>
            </a:r>
            <a:r>
              <a:rPr lang="en-US" i="1" dirty="0"/>
              <a:t>abundance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0192F4-BB2E-BA48-97F3-2155608E1B44}"/>
              </a:ext>
            </a:extLst>
          </p:cNvPr>
          <p:cNvGrpSpPr>
            <a:grpSpLocks noChangeAspect="1"/>
          </p:cNvGrpSpPr>
          <p:nvPr/>
        </p:nvGrpSpPr>
        <p:grpSpPr>
          <a:xfrm>
            <a:off x="457199" y="3205213"/>
            <a:ext cx="8267516" cy="3354163"/>
            <a:chOff x="0" y="0"/>
            <a:chExt cx="6829220" cy="2770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E9F65E-A8CA-D446-83CD-90005404DF4A}"/>
                </a:ext>
              </a:extLst>
            </p:cNvPr>
            <p:cNvGrpSpPr/>
            <p:nvPr/>
          </p:nvGrpSpPr>
          <p:grpSpPr>
            <a:xfrm>
              <a:off x="0" y="485775"/>
              <a:ext cx="3305175" cy="2247419"/>
              <a:chOff x="0" y="638842"/>
              <a:chExt cx="11104502" cy="755204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4C5BA8B-DAA8-2748-8C71-DBE912F37D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275" b="9011"/>
              <a:stretch/>
            </p:blipFill>
            <p:spPr>
              <a:xfrm>
                <a:off x="0" y="638842"/>
                <a:ext cx="10881792" cy="6557466"/>
              </a:xfrm>
              <a:prstGeom prst="rect">
                <a:avLst/>
              </a:prstGeom>
            </p:spPr>
          </p:pic>
          <p:sp>
            <p:nvSpPr>
              <p:cNvPr id="12" name="TextBox 81">
                <a:extLst>
                  <a:ext uri="{FF2B5EF4-FFF2-40B4-BE49-F238E27FC236}">
                    <a16:creationId xmlns:a16="http://schemas.microsoft.com/office/drawing/2014/main" id="{6F8920A3-6BC2-D447-81DE-03688B7C31E9}"/>
                  </a:ext>
                </a:extLst>
              </p:cNvPr>
              <p:cNvSpPr txBox="1"/>
              <p:nvPr/>
            </p:nvSpPr>
            <p:spPr>
              <a:xfrm>
                <a:off x="224009" y="7071760"/>
                <a:ext cx="10880493" cy="11191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600" b="1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US" sz="700" b="1" kern="12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Fermicutes</a:t>
                </a:r>
                <a:r>
                  <a:rPr lang="en-US" sz="700" b="1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  <a:r>
                  <a:rPr lang="en-US" sz="700" b="1" kern="12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Verrucomicrobia</a:t>
                </a:r>
                <a:r>
                  <a:rPr lang="en-US" sz="700" b="1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Proteobacteria</a:t>
                </a:r>
                <a:endParaRPr lang="en-US" sz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Bacteroidetes                           Actinobacteria                             </a:t>
                </a:r>
                <a:r>
                  <a:rPr lang="en-US" sz="700" b="1" kern="12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Tenericutes</a:t>
                </a:r>
                <a:endParaRPr lang="en-US" sz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6" name="TextBox 96">
              <a:extLst>
                <a:ext uri="{FF2B5EF4-FFF2-40B4-BE49-F238E27FC236}">
                  <a16:creationId xmlns:a16="http://schemas.microsoft.com/office/drawing/2014/main" id="{A60BAC0E-5570-6348-B77B-4F017168DFF6}"/>
                </a:ext>
              </a:extLst>
            </p:cNvPr>
            <p:cNvSpPr txBox="1"/>
            <p:nvPr/>
          </p:nvSpPr>
          <p:spPr>
            <a:xfrm>
              <a:off x="0" y="0"/>
              <a:ext cx="3238500" cy="4000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Top Phyla in 16S rDNA-seq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F63456-7F82-2646-A765-63009C372730}"/>
                </a:ext>
              </a:extLst>
            </p:cNvPr>
            <p:cNvGrpSpPr/>
            <p:nvPr/>
          </p:nvGrpSpPr>
          <p:grpSpPr>
            <a:xfrm>
              <a:off x="3305174" y="485775"/>
              <a:ext cx="3524046" cy="2284762"/>
              <a:chOff x="11118004" y="638842"/>
              <a:chExt cx="11840726" cy="767752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30610F-C701-4E4F-B616-38ED33AE36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992" b="9206"/>
              <a:stretch/>
            </p:blipFill>
            <p:spPr>
              <a:xfrm>
                <a:off x="11118004" y="638842"/>
                <a:ext cx="11525637" cy="6557466"/>
              </a:xfrm>
              <a:prstGeom prst="rect">
                <a:avLst/>
              </a:prstGeom>
            </p:spPr>
          </p:pic>
          <p:sp>
            <p:nvSpPr>
              <p:cNvPr id="10" name="TextBox 102">
                <a:extLst>
                  <a:ext uri="{FF2B5EF4-FFF2-40B4-BE49-F238E27FC236}">
                    <a16:creationId xmlns:a16="http://schemas.microsoft.com/office/drawing/2014/main" id="{C212AE8E-7DF2-2E4B-8011-94B638395FD9}"/>
                  </a:ext>
                </a:extLst>
              </p:cNvPr>
              <p:cNvSpPr txBox="1"/>
              <p:nvPr/>
            </p:nvSpPr>
            <p:spPr>
              <a:xfrm>
                <a:off x="11433092" y="7190378"/>
                <a:ext cx="11525638" cy="11259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600" b="1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US" sz="700" b="1" kern="12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Fermicutes</a:t>
                </a:r>
                <a:r>
                  <a:rPr lang="en-US" sz="700" b="1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</a:t>
                </a:r>
                <a:r>
                  <a:rPr lang="en-US" sz="700" b="1" kern="12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Euryarchaeota</a:t>
                </a:r>
                <a:r>
                  <a:rPr lang="en-US" sz="700" b="1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Proteobacteria</a:t>
                </a:r>
                <a:endParaRPr lang="en-US" sz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Bacteroidetes                             Actinobacteria                            </a:t>
                </a:r>
                <a:r>
                  <a:rPr lang="en-US" sz="700" b="1" kern="12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Verrucomicrobia</a:t>
                </a:r>
                <a:endParaRPr lang="en-US" sz="7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8" name="TextBox 103">
              <a:extLst>
                <a:ext uri="{FF2B5EF4-FFF2-40B4-BE49-F238E27FC236}">
                  <a16:creationId xmlns:a16="http://schemas.microsoft.com/office/drawing/2014/main" id="{DF8C9BDF-6A9A-3649-AB4B-7D281505C8B5}"/>
                </a:ext>
              </a:extLst>
            </p:cNvPr>
            <p:cNvSpPr txBox="1"/>
            <p:nvPr/>
          </p:nvSpPr>
          <p:spPr>
            <a:xfrm>
              <a:off x="3305175" y="0"/>
              <a:ext cx="3430523" cy="4000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Top Phyla in whole RNA-seq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681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397015" y="79356"/>
            <a:ext cx="2117360" cy="1756440"/>
            <a:chOff x="1827184" y="1416773"/>
            <a:chExt cx="1087380" cy="938095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733" y="1513693"/>
              <a:ext cx="768660" cy="841175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827184" y="1416773"/>
              <a:ext cx="1087380" cy="16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RNA Sequencing</a:t>
              </a:r>
            </a:p>
          </p:txBody>
        </p:sp>
      </p:grp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6051907" y="62926"/>
            <a:ext cx="2309717" cy="1241666"/>
            <a:chOff x="4509393" y="3897785"/>
            <a:chExt cx="2193885" cy="1286066"/>
          </a:xfrm>
        </p:grpSpPr>
        <p:grpSp>
          <p:nvGrpSpPr>
            <p:cNvPr id="50" name="Group 49"/>
            <p:cNvGrpSpPr/>
            <p:nvPr/>
          </p:nvGrpSpPr>
          <p:grpSpPr>
            <a:xfrm>
              <a:off x="4529503" y="4190863"/>
              <a:ext cx="2133094" cy="992988"/>
              <a:chOff x="7132525" y="2492113"/>
              <a:chExt cx="2133094" cy="99298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7229058" y="3261953"/>
                <a:ext cx="1027854" cy="22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/>
                    <a:cs typeface="Arial"/>
                  </a:rPr>
                  <a:t>Pneumonia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7132525" y="2492113"/>
                <a:ext cx="2133094" cy="982022"/>
                <a:chOff x="7039357" y="3612464"/>
                <a:chExt cx="2133094" cy="982022"/>
              </a:xfrm>
            </p:grpSpPr>
            <p:grpSp>
              <p:nvGrpSpPr>
                <p:cNvPr id="54" name="Group 53"/>
                <p:cNvGrpSpPr>
                  <a:grpSpLocks noChangeAspect="1"/>
                </p:cNvGrpSpPr>
                <p:nvPr/>
              </p:nvGrpSpPr>
              <p:grpSpPr>
                <a:xfrm>
                  <a:off x="7039357" y="3612464"/>
                  <a:ext cx="2069136" cy="824438"/>
                  <a:chOff x="1663700" y="2019300"/>
                  <a:chExt cx="4356097" cy="1735667"/>
                </a:xfrm>
              </p:grpSpPr>
              <p:pic>
                <p:nvPicPr>
                  <p:cNvPr id="62" name="Picture 61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68280"/>
                  <a:stretch/>
                </p:blipFill>
                <p:spPr>
                  <a:xfrm>
                    <a:off x="1663700" y="2019300"/>
                    <a:ext cx="2247900" cy="17272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638"/>
                  <a:stretch/>
                </p:blipFill>
                <p:spPr>
                  <a:xfrm>
                    <a:off x="3797298" y="2027767"/>
                    <a:ext cx="2222499" cy="17272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TextBox 54"/>
                <p:cNvSpPr txBox="1"/>
                <p:nvPr/>
              </p:nvSpPr>
              <p:spPr>
                <a:xfrm>
                  <a:off x="8143749" y="4371338"/>
                  <a:ext cx="1028702" cy="223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/>
                      <a:cs typeface="Arial"/>
                    </a:rPr>
                    <a:t>Influenza</a:t>
                  </a:r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4509393" y="3897785"/>
              <a:ext cx="2193885" cy="318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Host Response Pathways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04031" y="-19143"/>
            <a:ext cx="1619257" cy="1517762"/>
            <a:chOff x="1630208" y="-19050"/>
            <a:chExt cx="1165004" cy="1012120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9891" y="157736"/>
              <a:ext cx="774387" cy="835334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1630208" y="-19050"/>
              <a:ext cx="1165004" cy="20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Collect specimen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435081" y="1643537"/>
            <a:ext cx="1954207" cy="1093839"/>
            <a:chOff x="-18288" y="1217614"/>
            <a:chExt cx="1447324" cy="674390"/>
          </a:xfrm>
        </p:grpSpPr>
        <p:grpSp>
          <p:nvGrpSpPr>
            <p:cNvPr id="213" name="Group 212"/>
            <p:cNvGrpSpPr/>
            <p:nvPr/>
          </p:nvGrpSpPr>
          <p:grpSpPr>
            <a:xfrm>
              <a:off x="-18288" y="1217614"/>
              <a:ext cx="1447324" cy="674390"/>
              <a:chOff x="-250909" y="1344288"/>
              <a:chExt cx="1680977" cy="809783"/>
            </a:xfrm>
            <a:noFill/>
          </p:grpSpPr>
          <p:sp>
            <p:nvSpPr>
              <p:cNvPr id="221" name="Magnetic Disk 220"/>
              <p:cNvSpPr/>
              <p:nvPr/>
            </p:nvSpPr>
            <p:spPr>
              <a:xfrm>
                <a:off x="45329" y="1555558"/>
                <a:ext cx="1121517" cy="598513"/>
              </a:xfrm>
              <a:prstGeom prst="flowChartMagneticDisk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 sz="105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-250909" y="1344288"/>
                <a:ext cx="1680977" cy="227851"/>
              </a:xfrm>
              <a:prstGeom prst="rect">
                <a:avLst/>
              </a:prstGeom>
              <a:grp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Genome Library</a:t>
                </a:r>
              </a:p>
            </p:txBody>
          </p:sp>
        </p:grpSp>
        <p:sp>
          <p:nvSpPr>
            <p:cNvPr id="214" name="TextBox 213"/>
            <p:cNvSpPr txBox="1"/>
            <p:nvPr/>
          </p:nvSpPr>
          <p:spPr>
            <a:xfrm>
              <a:off x="312071" y="1376382"/>
              <a:ext cx="455520" cy="14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Influenza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417119" y="1546687"/>
              <a:ext cx="532110" cy="14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Pneumonia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72454" y="1529024"/>
              <a:ext cx="279233" cy="14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RSV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747805" y="1393560"/>
              <a:ext cx="358985" cy="14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/>
                <a:t>E. coli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293305" y="1721444"/>
              <a:ext cx="412447" cy="14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Anthrax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874114" y="1708167"/>
              <a:ext cx="269735" cy="14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HIV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871698" y="1522674"/>
              <a:ext cx="369165" cy="142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Plague</a:t>
              </a:r>
            </a:p>
          </p:txBody>
        </p:sp>
      </p:grpSp>
      <p:sp>
        <p:nvSpPr>
          <p:cNvPr id="232" name="Down Arrow 231"/>
          <p:cNvSpPr/>
          <p:nvPr/>
        </p:nvSpPr>
        <p:spPr>
          <a:xfrm rot="16200000">
            <a:off x="3206768" y="482573"/>
            <a:ext cx="210617" cy="795541"/>
          </a:xfrm>
          <a:prstGeom prst="downArrow">
            <a:avLst>
              <a:gd name="adj1" fmla="val 58193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Down Arrow 234"/>
          <p:cNvSpPr/>
          <p:nvPr/>
        </p:nvSpPr>
        <p:spPr>
          <a:xfrm>
            <a:off x="7079708" y="1365121"/>
            <a:ext cx="254113" cy="587695"/>
          </a:xfrm>
          <a:prstGeom prst="downArrow">
            <a:avLst>
              <a:gd name="adj1" fmla="val 55908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3506" y="1997930"/>
            <a:ext cx="2748054" cy="4643716"/>
            <a:chOff x="1283602" y="2091503"/>
            <a:chExt cx="2748054" cy="4643716"/>
          </a:xfrm>
        </p:grpSpPr>
        <p:sp>
          <p:nvSpPr>
            <p:cNvPr id="16" name="Rounded Rectangle 15"/>
            <p:cNvSpPr/>
            <p:nvPr/>
          </p:nvSpPr>
          <p:spPr>
            <a:xfrm>
              <a:off x="1283602" y="2091503"/>
              <a:ext cx="2736366" cy="464371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308873" y="2126257"/>
              <a:ext cx="2722783" cy="4484287"/>
              <a:chOff x="1684048" y="2275106"/>
              <a:chExt cx="2182372" cy="3822400"/>
            </a:xfrm>
          </p:grpSpPr>
          <p:sp>
            <p:nvSpPr>
              <p:cNvPr id="227" name="TextBox 226"/>
              <p:cNvSpPr txBox="1"/>
              <p:nvPr/>
            </p:nvSpPr>
            <p:spPr>
              <a:xfrm>
                <a:off x="1804030" y="2275106"/>
                <a:ext cx="1885224" cy="472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PathoScope Analysis</a:t>
                </a:r>
              </a:p>
              <a:p>
                <a:pPr algn="ctr"/>
                <a:r>
                  <a:rPr lang="en-US" sz="1200" i="1" dirty="0">
                    <a:latin typeface="Arial"/>
                    <a:cs typeface="Arial"/>
                  </a:rPr>
                  <a:t>(Genome Research, 2013)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693523" y="2724730"/>
                <a:ext cx="2136458" cy="713092"/>
                <a:chOff x="403557" y="2317330"/>
                <a:chExt cx="2136458" cy="713092"/>
              </a:xfrm>
            </p:grpSpPr>
            <p:grpSp>
              <p:nvGrpSpPr>
                <p:cNvPr id="96" name="Group 95"/>
                <p:cNvGrpSpPr/>
                <p:nvPr/>
              </p:nvGrpSpPr>
              <p:grpSpPr>
                <a:xfrm>
                  <a:off x="645702" y="2591472"/>
                  <a:ext cx="1708482" cy="438950"/>
                  <a:chOff x="2007156" y="1625256"/>
                  <a:chExt cx="1845800" cy="438950"/>
                </a:xfrm>
              </p:grpSpPr>
              <p:sp>
                <p:nvSpPr>
                  <p:cNvPr id="98" name="Rectangle 97"/>
                  <p:cNvSpPr/>
                  <p:nvPr/>
                </p:nvSpPr>
                <p:spPr>
                  <a:xfrm>
                    <a:off x="3589171" y="1727437"/>
                    <a:ext cx="200254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/>
                  <p:cNvSpPr/>
                  <p:nvPr/>
                </p:nvSpPr>
                <p:spPr>
                  <a:xfrm>
                    <a:off x="2349578" y="1625256"/>
                    <a:ext cx="200254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373204" y="1711960"/>
                    <a:ext cx="200254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2117055" y="1626527"/>
                    <a:ext cx="200254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2007156" y="1710850"/>
                    <a:ext cx="200254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/>
                  <p:cNvSpPr/>
                  <p:nvPr/>
                </p:nvSpPr>
                <p:spPr>
                  <a:xfrm rot="10800000">
                    <a:off x="2681375" y="1717993"/>
                    <a:ext cx="200254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/>
                  <p:cNvSpPr/>
                  <p:nvPr/>
                </p:nvSpPr>
                <p:spPr>
                  <a:xfrm rot="10800000">
                    <a:off x="2734431" y="1632183"/>
                    <a:ext cx="200254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/>
                  <p:cNvSpPr/>
                  <p:nvPr/>
                </p:nvSpPr>
                <p:spPr>
                  <a:xfrm rot="10800000">
                    <a:off x="2947385" y="1724343"/>
                    <a:ext cx="144423" cy="45720"/>
                  </a:xfrm>
                  <a:prstGeom prst="rect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 rot="10800000">
                    <a:off x="2978981" y="1632184"/>
                    <a:ext cx="200254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>
                    <a:off x="3370547" y="1723548"/>
                    <a:ext cx="148106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>
                  <a:xfrm>
                    <a:off x="3607416" y="1639708"/>
                    <a:ext cx="200254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3300108" y="1641765"/>
                    <a:ext cx="183300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2010703" y="1828465"/>
                    <a:ext cx="566301" cy="47486"/>
                  </a:xfrm>
                  <a:prstGeom prst="rect">
                    <a:avLst/>
                  </a:prstGeom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2646331" y="1830231"/>
                    <a:ext cx="566301" cy="45719"/>
                  </a:xfrm>
                  <a:prstGeom prst="rect">
                    <a:avLst/>
                  </a:prstGeom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/>
                  <p:cNvSpPr/>
                  <p:nvPr/>
                </p:nvSpPr>
                <p:spPr>
                  <a:xfrm>
                    <a:off x="3286655" y="1830231"/>
                    <a:ext cx="566301" cy="45719"/>
                  </a:xfrm>
                  <a:prstGeom prst="rect">
                    <a:avLst/>
                  </a:prstGeom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2010059" y="1848762"/>
                    <a:ext cx="601046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latin typeface="Arial"/>
                        <a:cs typeface="Arial"/>
                      </a:rPr>
                      <a:t>Influenza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2551053" y="1841956"/>
                    <a:ext cx="760248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latin typeface="Arial"/>
                        <a:cs typeface="Arial"/>
                      </a:rPr>
                      <a:t>Pneumonia</a:t>
                    </a: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3362499" y="1837094"/>
                    <a:ext cx="44517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latin typeface="Arial"/>
                        <a:cs typeface="Arial"/>
                      </a:rPr>
                      <a:t>RSV</a:t>
                    </a:r>
                  </a:p>
                </p:txBody>
              </p:sp>
            </p:grpSp>
            <p:sp>
              <p:nvSpPr>
                <p:cNvPr id="97" name="TextBox 96"/>
                <p:cNvSpPr txBox="1"/>
                <p:nvPr/>
              </p:nvSpPr>
              <p:spPr>
                <a:xfrm>
                  <a:off x="403557" y="2317330"/>
                  <a:ext cx="2136458" cy="262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rial" pitchFamily="34" charset="0"/>
                      <a:cs typeface="Arial" pitchFamily="34" charset="0"/>
                    </a:rPr>
                    <a:t>Align to Microbial Genomes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1684048" y="3522880"/>
                <a:ext cx="2136458" cy="817230"/>
                <a:chOff x="1684048" y="3522880"/>
                <a:chExt cx="2136458" cy="817230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3021" y="3818690"/>
                  <a:ext cx="1916090" cy="521420"/>
                </a:xfrm>
                <a:prstGeom prst="rect">
                  <a:avLst/>
                </a:prstGeom>
              </p:spPr>
            </p:pic>
            <p:sp>
              <p:nvSpPr>
                <p:cNvPr id="116" name="TextBox 115"/>
                <p:cNvSpPr txBox="1"/>
                <p:nvPr/>
              </p:nvSpPr>
              <p:spPr>
                <a:xfrm>
                  <a:off x="1684048" y="3522880"/>
                  <a:ext cx="2136458" cy="262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rial" pitchFamily="34" charset="0"/>
                      <a:cs typeface="Arial" pitchFamily="34" charset="0"/>
                    </a:rPr>
                    <a:t>Bayesian Mixture Modeling</a:t>
                  </a: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1729962" y="4432637"/>
                <a:ext cx="2136458" cy="1664869"/>
                <a:chOff x="1729962" y="4432637"/>
                <a:chExt cx="2136458" cy="1664869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9450" y="4657669"/>
                  <a:ext cx="1949546" cy="1439837"/>
                </a:xfrm>
                <a:prstGeom prst="rect">
                  <a:avLst/>
                </a:prstGeom>
              </p:spPr>
            </p:pic>
            <p:sp>
              <p:nvSpPr>
                <p:cNvPr id="117" name="TextBox 116"/>
                <p:cNvSpPr txBox="1"/>
                <p:nvPr/>
              </p:nvSpPr>
              <p:spPr>
                <a:xfrm>
                  <a:off x="1729962" y="4432637"/>
                  <a:ext cx="2136458" cy="262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rial" pitchFamily="34" charset="0"/>
                      <a:cs typeface="Arial" pitchFamily="34" charset="0"/>
                    </a:rPr>
                    <a:t>Microbial Abundance</a:t>
                  </a: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5805662" y="1928916"/>
            <a:ext cx="3310300" cy="4717381"/>
            <a:chOff x="4964803" y="1767623"/>
            <a:chExt cx="3310300" cy="4717381"/>
          </a:xfrm>
        </p:grpSpPr>
        <p:sp>
          <p:nvSpPr>
            <p:cNvPr id="125" name="Rounded Rectangle 124"/>
            <p:cNvSpPr/>
            <p:nvPr/>
          </p:nvSpPr>
          <p:spPr>
            <a:xfrm>
              <a:off x="5046257" y="1767623"/>
              <a:ext cx="3100283" cy="471738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964803" y="1842561"/>
              <a:ext cx="3310300" cy="4550779"/>
              <a:chOff x="4371678" y="1583572"/>
              <a:chExt cx="2674468" cy="455077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780821" y="2090398"/>
                <a:ext cx="1748672" cy="915443"/>
                <a:chOff x="2582955" y="1946502"/>
                <a:chExt cx="1748672" cy="915443"/>
              </a:xfrm>
            </p:grpSpPr>
            <p:grpSp>
              <p:nvGrpSpPr>
                <p:cNvPr id="56" name="Group 55"/>
                <p:cNvGrpSpPr>
                  <a:grpSpLocks noChangeAspect="1"/>
                </p:cNvGrpSpPr>
                <p:nvPr/>
              </p:nvGrpSpPr>
              <p:grpSpPr>
                <a:xfrm>
                  <a:off x="2582955" y="1946502"/>
                  <a:ext cx="1748672" cy="749944"/>
                  <a:chOff x="4786925" y="2016755"/>
                  <a:chExt cx="2543426" cy="815673"/>
                </a:xfrm>
              </p:grpSpPr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786925" y="2016755"/>
                    <a:ext cx="2543426" cy="3347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Arial" pitchFamily="34" charset="0"/>
                        <a:cs typeface="Arial" pitchFamily="34" charset="0"/>
                      </a:rPr>
                      <a:t>Align to Human Genome</a:t>
                    </a:r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6257704" y="2608405"/>
                    <a:ext cx="252877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5515951" y="2449448"/>
                    <a:ext cx="358426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5597369" y="2528738"/>
                    <a:ext cx="268181" cy="46192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>
                    <a:off x="6053179" y="2608405"/>
                    <a:ext cx="156132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5658775" y="2681138"/>
                    <a:ext cx="203309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5257453" y="2528737"/>
                    <a:ext cx="294649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5314604" y="2608405"/>
                    <a:ext cx="358426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4984550" y="2680028"/>
                    <a:ext cx="358426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 rot="10800000">
                    <a:off x="6318089" y="2680027"/>
                    <a:ext cx="358426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 rot="10800000">
                    <a:off x="6536466" y="2605962"/>
                    <a:ext cx="305075" cy="4572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 rot="10800000">
                    <a:off x="6291900" y="2528733"/>
                    <a:ext cx="364332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 rot="10800000">
                    <a:off x="6268286" y="2449231"/>
                    <a:ext cx="316508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 rot="10800000">
                    <a:off x="6724873" y="2679393"/>
                    <a:ext cx="258497" cy="4572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/>
                  <p:cNvSpPr/>
                  <p:nvPr/>
                </p:nvSpPr>
                <p:spPr>
                  <a:xfrm rot="10800000">
                    <a:off x="6698624" y="2525720"/>
                    <a:ext cx="238979" cy="4572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 rot="10800000">
                    <a:off x="6626712" y="2447307"/>
                    <a:ext cx="409783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 rot="10800000">
                    <a:off x="6863682" y="2605962"/>
                    <a:ext cx="242606" cy="471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5220338" y="2447541"/>
                    <a:ext cx="265090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6357252" y="2369912"/>
                    <a:ext cx="358426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5536228" y="2362852"/>
                    <a:ext cx="328081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4936035" y="2786709"/>
                    <a:ext cx="2208353" cy="45719"/>
                  </a:xfrm>
                  <a:prstGeom prst="rect">
                    <a:avLst/>
                  </a:prstGeom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6052285" y="2451014"/>
                    <a:ext cx="174587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5402946" y="2682699"/>
                    <a:ext cx="213541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>
                    <a:off x="6053179" y="2528101"/>
                    <a:ext cx="174587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6049963" y="2367060"/>
                    <a:ext cx="245681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/>
                  <p:cNvSpPr/>
                  <p:nvPr/>
                </p:nvSpPr>
                <p:spPr>
                  <a:xfrm>
                    <a:off x="4987373" y="2607393"/>
                    <a:ext cx="241407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5770461" y="2608405"/>
                    <a:ext cx="88918" cy="4572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6058639" y="2682726"/>
                    <a:ext cx="203309" cy="4571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5864309" y="2385712"/>
                    <a:ext cx="185654" cy="4208"/>
                  </a:xfrm>
                  <a:prstGeom prst="line">
                    <a:avLst/>
                  </a:prstGeom>
                  <a:ln w="1270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5874377" y="2472308"/>
                    <a:ext cx="177908" cy="1566"/>
                  </a:xfrm>
                  <a:prstGeom prst="line">
                    <a:avLst/>
                  </a:prstGeom>
                  <a:ln w="1270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5865550" y="2550961"/>
                    <a:ext cx="187629" cy="873"/>
                  </a:xfrm>
                  <a:prstGeom prst="line">
                    <a:avLst/>
                  </a:prstGeom>
                  <a:ln w="1270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5859379" y="2631265"/>
                    <a:ext cx="193800" cy="0"/>
                  </a:xfrm>
                  <a:prstGeom prst="line">
                    <a:avLst/>
                  </a:prstGeom>
                  <a:ln w="1270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5862084" y="2703998"/>
                    <a:ext cx="196555" cy="1588"/>
                  </a:xfrm>
                  <a:prstGeom prst="line">
                    <a:avLst/>
                  </a:prstGeom>
                  <a:ln w="1270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/>
                <p:cNvSpPr/>
                <p:nvPr/>
              </p:nvSpPr>
              <p:spPr>
                <a:xfrm>
                  <a:off x="3206706" y="2646501"/>
                  <a:ext cx="516488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/>
                      <a:cs typeface="Arial"/>
                    </a:rPr>
                    <a:t>Human</a:t>
                  </a:r>
                  <a:endParaRPr lang="en-US" sz="80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4371678" y="2961439"/>
                <a:ext cx="2674468" cy="1461701"/>
                <a:chOff x="5225799" y="3135090"/>
                <a:chExt cx="2674468" cy="146170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0053" y="3422641"/>
                  <a:ext cx="2387901" cy="1174150"/>
                </a:xfrm>
                <a:prstGeom prst="rect">
                  <a:avLst/>
                </a:prstGeom>
              </p:spPr>
            </p:pic>
            <p:sp>
              <p:nvSpPr>
                <p:cNvPr id="119" name="TextBox 118"/>
                <p:cNvSpPr txBox="1"/>
                <p:nvPr/>
              </p:nvSpPr>
              <p:spPr>
                <a:xfrm>
                  <a:off x="5225799" y="3135090"/>
                  <a:ext cx="267446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rial" pitchFamily="34" charset="0"/>
                      <a:cs typeface="Arial" pitchFamily="34" charset="0"/>
                    </a:rPr>
                    <a:t>Sparse Baysian Factor Analysis</a:t>
                  </a: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4668220" y="4524108"/>
                <a:ext cx="2020013" cy="1610243"/>
                <a:chOff x="5590479" y="4816564"/>
                <a:chExt cx="2020013" cy="1610243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6177" y="4966835"/>
                  <a:ext cx="1850550" cy="1459972"/>
                </a:xfrm>
                <a:prstGeom prst="rect">
                  <a:avLst/>
                </a:prstGeom>
              </p:spPr>
            </p:pic>
            <p:sp>
              <p:nvSpPr>
                <p:cNvPr id="120" name="TextBox 119"/>
                <p:cNvSpPr txBox="1"/>
                <p:nvPr/>
              </p:nvSpPr>
              <p:spPr>
                <a:xfrm>
                  <a:off x="5590479" y="4816564"/>
                  <a:ext cx="2020013" cy="30777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rial" pitchFamily="34" charset="0"/>
                      <a:cs typeface="Arial" pitchFamily="34" charset="0"/>
                    </a:rPr>
                    <a:t>Immune Pathway Activity</a:t>
                  </a:r>
                </a:p>
              </p:txBody>
            </p:sp>
          </p:grpSp>
          <p:sp>
            <p:nvSpPr>
              <p:cNvPr id="122" name="TextBox 121"/>
              <p:cNvSpPr txBox="1"/>
              <p:nvPr/>
            </p:nvSpPr>
            <p:spPr>
              <a:xfrm>
                <a:off x="4826700" y="1583572"/>
                <a:ext cx="157899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ASSIGN Profiling</a:t>
                </a:r>
              </a:p>
              <a:p>
                <a:pPr algn="ctr"/>
                <a:r>
                  <a:rPr lang="en-US" sz="1200" i="1" dirty="0">
                    <a:latin typeface="Arial"/>
                    <a:cs typeface="Arial"/>
                  </a:rPr>
                  <a:t>(Bioinformatics, 2015)</a:t>
                </a:r>
              </a:p>
            </p:txBody>
          </p:sp>
        </p:grpSp>
      </p:grpSp>
      <p:sp>
        <p:nvSpPr>
          <p:cNvPr id="124" name="Down Arrow 123"/>
          <p:cNvSpPr/>
          <p:nvPr/>
        </p:nvSpPr>
        <p:spPr>
          <a:xfrm rot="18259679">
            <a:off x="5689711" y="1086681"/>
            <a:ext cx="248881" cy="131316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4274301" y="2392386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Human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49094" y="3053606"/>
            <a:ext cx="2665499" cy="3305662"/>
            <a:chOff x="3123217" y="3647993"/>
            <a:chExt cx="2665499" cy="3287210"/>
          </a:xfrm>
        </p:grpSpPr>
        <p:grpSp>
          <p:nvGrpSpPr>
            <p:cNvPr id="20" name="Group 19"/>
            <p:cNvGrpSpPr/>
            <p:nvPr/>
          </p:nvGrpSpPr>
          <p:grpSpPr>
            <a:xfrm>
              <a:off x="3123217" y="3647993"/>
              <a:ext cx="2665499" cy="3287210"/>
              <a:chOff x="3123217" y="3647993"/>
              <a:chExt cx="2665499" cy="328721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199803" y="3647993"/>
                <a:ext cx="2448375" cy="3287210"/>
                <a:chOff x="3198274" y="4317664"/>
                <a:chExt cx="2448375" cy="3287210"/>
              </a:xfrm>
            </p:grpSpPr>
            <p:sp>
              <p:nvSpPr>
                <p:cNvPr id="134" name="Rounded Rectangle 133"/>
                <p:cNvSpPr/>
                <p:nvPr/>
              </p:nvSpPr>
              <p:spPr>
                <a:xfrm>
                  <a:off x="3198274" y="4334945"/>
                  <a:ext cx="2448375" cy="3269929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shade val="95000"/>
                      <a:satMod val="105000"/>
                      <a:alpha val="2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508028" y="4317664"/>
                  <a:ext cx="18452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rial" pitchFamily="34" charset="0"/>
                      <a:cs typeface="Arial" pitchFamily="34" charset="0"/>
                    </a:rPr>
                    <a:t>Pathway Activation</a:t>
                  </a:r>
                </a:p>
              </p:txBody>
            </p:sp>
          </p:grpSp>
          <p:sp>
            <p:nvSpPr>
              <p:cNvPr id="132" name="TextBox 131"/>
              <p:cNvSpPr txBox="1"/>
              <p:nvPr/>
            </p:nvSpPr>
            <p:spPr>
              <a:xfrm>
                <a:off x="3123217" y="4699541"/>
                <a:ext cx="26654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itchFamily="34" charset="0"/>
                    <a:cs typeface="Arial" pitchFamily="34" charset="0"/>
                  </a:rPr>
                  <a:t>Pathogen Abundance</a:t>
                </a: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835" y="3914947"/>
              <a:ext cx="2150605" cy="82326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144" y="4950842"/>
              <a:ext cx="2153794" cy="817249"/>
            </a:xfrm>
            <a:prstGeom prst="rect">
              <a:avLst/>
            </a:prstGeom>
          </p:spPr>
        </p:pic>
        <p:sp>
          <p:nvSpPr>
            <p:cNvPr id="136" name="TextBox 135"/>
            <p:cNvSpPr txBox="1"/>
            <p:nvPr/>
          </p:nvSpPr>
          <p:spPr>
            <a:xfrm>
              <a:off x="3123217" y="5813167"/>
              <a:ext cx="2665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Control           Asthma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09557" y="5824647"/>
              <a:ext cx="871906" cy="0"/>
            </a:xfrm>
            <a:prstGeom prst="line">
              <a:avLst/>
            </a:prstGeom>
            <a:ln w="635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4381463" y="5824647"/>
              <a:ext cx="1154977" cy="0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8265" y="52074"/>
            <a:ext cx="1310149" cy="1248837"/>
            <a:chOff x="0" y="216814"/>
            <a:chExt cx="1310149" cy="1248837"/>
          </a:xfrm>
        </p:grpSpPr>
        <p:sp>
          <p:nvSpPr>
            <p:cNvPr id="28" name="Rectangle 27"/>
            <p:cNvSpPr/>
            <p:nvPr/>
          </p:nvSpPr>
          <p:spPr>
            <a:xfrm>
              <a:off x="0" y="216814"/>
              <a:ext cx="1310149" cy="12488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47" y="261228"/>
              <a:ext cx="962479" cy="57748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2" y="895721"/>
              <a:ext cx="1054387" cy="47298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43457" y="5534199"/>
            <a:ext cx="252148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charset="0"/>
                <a:ea typeface="Arial" charset="0"/>
                <a:cs typeface="Arial" charset="0"/>
              </a:rPr>
              <a:t>Microbiome and Host </a:t>
            </a:r>
          </a:p>
          <a:p>
            <a:pPr algn="ctr"/>
            <a:r>
              <a:rPr lang="en-US">
                <a:latin typeface="Arial" charset="0"/>
                <a:ea typeface="Arial" charset="0"/>
                <a:cs typeface="Arial" charset="0"/>
              </a:rPr>
              <a:t>Response in Asthma</a:t>
            </a:r>
          </a:p>
          <a:p>
            <a:pPr algn="ctr"/>
            <a:r>
              <a:rPr lang="en-US" sz="1200" i="1">
                <a:latin typeface="Arial" charset="0"/>
                <a:ea typeface="Arial" charset="0"/>
                <a:cs typeface="Arial" charset="0"/>
              </a:rPr>
              <a:t>(BMC Med Genomics, 2015)</a:t>
            </a:r>
          </a:p>
        </p:txBody>
      </p:sp>
      <p:sp>
        <p:nvSpPr>
          <p:cNvPr id="138" name="Down Arrow 137"/>
          <p:cNvSpPr/>
          <p:nvPr/>
        </p:nvSpPr>
        <p:spPr>
          <a:xfrm rot="3692781">
            <a:off x="3322611" y="2189415"/>
            <a:ext cx="246606" cy="6182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Down Arrow 139"/>
          <p:cNvSpPr/>
          <p:nvPr/>
        </p:nvSpPr>
        <p:spPr>
          <a:xfrm rot="18259679">
            <a:off x="5328475" y="2130992"/>
            <a:ext cx="261515" cy="6920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rved Up Arrow 22"/>
          <p:cNvSpPr/>
          <p:nvPr/>
        </p:nvSpPr>
        <p:spPr>
          <a:xfrm>
            <a:off x="2648194" y="6428866"/>
            <a:ext cx="1497641" cy="456349"/>
          </a:xfrm>
          <a:prstGeom prst="curvedUpArrow">
            <a:avLst>
              <a:gd name="adj1" fmla="val 25000"/>
              <a:gd name="adj2" fmla="val 50000"/>
              <a:gd name="adj3" fmla="val 263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35" name="Curved Up Arrow 134"/>
          <p:cNvSpPr/>
          <p:nvPr/>
        </p:nvSpPr>
        <p:spPr>
          <a:xfrm flipH="1">
            <a:off x="4746312" y="6423338"/>
            <a:ext cx="1591037" cy="456349"/>
          </a:xfrm>
          <a:prstGeom prst="curvedUpArrow">
            <a:avLst>
              <a:gd name="adj1" fmla="val 25000"/>
              <a:gd name="adj2" fmla="val 50000"/>
              <a:gd name="adj3" fmla="val 263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33" name="Down Arrow 232"/>
          <p:cNvSpPr/>
          <p:nvPr/>
        </p:nvSpPr>
        <p:spPr>
          <a:xfrm rot="3692781">
            <a:off x="2816920" y="1088315"/>
            <a:ext cx="248881" cy="123007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3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7854DC-AA1B-744C-937F-F28ACB53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2260911"/>
            <a:ext cx="8544793" cy="41999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Asthma Nasal </a:t>
            </a:r>
            <a:r>
              <a:rPr lang="en-US" dirty="0" err="1"/>
              <a:t>Metatranscriptomics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F5A04-4763-2740-801E-8DC51783FE24}"/>
              </a:ext>
            </a:extLst>
          </p:cNvPr>
          <p:cNvSpPr txBox="1"/>
          <p:nvPr/>
        </p:nvSpPr>
        <p:spPr>
          <a:xfrm>
            <a:off x="3980985" y="6363220"/>
            <a:ext cx="484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Castro-</a:t>
            </a:r>
            <a:r>
              <a:rPr lang="en-US" dirty="0" err="1"/>
              <a:t>Nallar</a:t>
            </a:r>
            <a:r>
              <a:rPr lang="en-US" dirty="0"/>
              <a:t> et al., </a:t>
            </a:r>
            <a:r>
              <a:rPr lang="en-US" i="1" dirty="0"/>
              <a:t>BMC Medical Genomics</a:t>
            </a:r>
            <a:r>
              <a:rPr lang="en-US" dirty="0"/>
              <a:t>, 2015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ABA33E-DD35-C648-9AB8-E990458F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7911"/>
            <a:ext cx="8051533" cy="5060643"/>
          </a:xfrm>
        </p:spPr>
        <p:txBody>
          <a:bodyPr/>
          <a:lstStyle/>
          <a:p>
            <a:r>
              <a:rPr lang="en-US" dirty="0"/>
              <a:t>‘Healthy’ asthmatic (n=8) and control children (</a:t>
            </a:r>
            <a:r>
              <a:rPr lang="en-US" i="1" dirty="0"/>
              <a:t>n=</a:t>
            </a:r>
            <a:r>
              <a:rPr lang="en-US" dirty="0"/>
              <a:t>6)</a:t>
            </a:r>
          </a:p>
          <a:p>
            <a:r>
              <a:rPr lang="en-US" dirty="0"/>
              <a:t>Nasal brushings, Total 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54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Asthma Nasal </a:t>
            </a:r>
            <a:r>
              <a:rPr lang="en-US" dirty="0" err="1"/>
              <a:t>Metatranscriptomics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1CBB7-75B8-004A-A40F-47257FCE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78" y="1330036"/>
            <a:ext cx="4253213" cy="4674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86231-DE8A-7642-B673-E7B42038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" y="1330037"/>
            <a:ext cx="4937905" cy="4853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BF5A04-4763-2740-801E-8DC51783FE24}"/>
              </a:ext>
            </a:extLst>
          </p:cNvPr>
          <p:cNvSpPr txBox="1"/>
          <p:nvPr/>
        </p:nvSpPr>
        <p:spPr>
          <a:xfrm>
            <a:off x="3980985" y="6363220"/>
            <a:ext cx="484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Castro-</a:t>
            </a:r>
            <a:r>
              <a:rPr lang="en-US" dirty="0" err="1"/>
              <a:t>Nallar</a:t>
            </a:r>
            <a:r>
              <a:rPr lang="en-US" dirty="0"/>
              <a:t> et al., </a:t>
            </a:r>
            <a:r>
              <a:rPr lang="en-US" i="1" dirty="0"/>
              <a:t>BMC Medical Genomics</a:t>
            </a:r>
            <a:r>
              <a:rPr lang="en-US" dirty="0"/>
              <a:t>, 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8DFE9-6967-DC44-87C0-11A1CB61B554}"/>
              </a:ext>
            </a:extLst>
          </p:cNvPr>
          <p:cNvSpPr txBox="1"/>
          <p:nvPr/>
        </p:nvSpPr>
        <p:spPr>
          <a:xfrm>
            <a:off x="1398600" y="1055771"/>
            <a:ext cx="20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Microbime</a:t>
            </a:r>
            <a:r>
              <a:rPr lang="en-US" dirty="0"/>
              <a:t> Profiling </a:t>
            </a:r>
          </a:p>
        </p:txBody>
      </p:sp>
    </p:spTree>
    <p:extLst>
      <p:ext uri="{BB962C8B-B14F-4D97-AF65-F5344CB8AC3E}">
        <p14:creationId xmlns:p14="http://schemas.microsoft.com/office/powerpoint/2010/main" val="653332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Nasal Lung Cancer Biomarkers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EE04691-CD72-E640-BDA2-363EFFC25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25050"/>
            <a:ext cx="9144000" cy="7208245"/>
          </a:xfrm>
        </p:spPr>
      </p:pic>
    </p:spTree>
    <p:extLst>
      <p:ext uri="{BB962C8B-B14F-4D97-AF65-F5344CB8AC3E}">
        <p14:creationId xmlns:p14="http://schemas.microsoft.com/office/powerpoint/2010/main" val="4006103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Nasal Lung Cancer Biomarkers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B63B55-964F-3345-8D98-6DE7B225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46" y="935286"/>
            <a:ext cx="7763773" cy="352967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4B660-7989-A94A-B50A-413981704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27" y="935286"/>
            <a:ext cx="3818145" cy="3529676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r>
              <a:rPr lang="en-US" dirty="0"/>
              <a:t>Host gene expression in nasal epithelium is similar to bronchial epithelium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E1452-FF2A-3148-BEE4-E2046909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48100"/>
            <a:ext cx="3302000" cy="30099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72C29C-234C-C14A-86EA-B2D300960507}"/>
              </a:ext>
            </a:extLst>
          </p:cNvPr>
          <p:cNvSpPr txBox="1">
            <a:spLocks/>
          </p:cNvSpPr>
          <p:nvPr/>
        </p:nvSpPr>
        <p:spPr>
          <a:xfrm>
            <a:off x="3881887" y="4495947"/>
            <a:ext cx="5262113" cy="209463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SzPct val="80000"/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SzPct val="80000"/>
              <a:buFont typeface="Wingdings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SzPct val="65000"/>
              <a:buFont typeface="Wingdings" charset="2"/>
              <a:buChar char="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D0000"/>
              </a:buClr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Nasal epithelial gene expression predicts cancer (AUC= 0.81; CI= 0.74 to 0.89)</a:t>
            </a:r>
          </a:p>
        </p:txBody>
      </p:sp>
    </p:spTree>
    <p:extLst>
      <p:ext uri="{BB962C8B-B14F-4D97-AF65-F5344CB8AC3E}">
        <p14:creationId xmlns:p14="http://schemas.microsoft.com/office/powerpoint/2010/main" val="446367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Lung Cancer </a:t>
            </a:r>
            <a:r>
              <a:rPr lang="en-US" dirty="0" err="1"/>
              <a:t>Metatranscriptomics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BFB4E-E5A5-4646-AF5A-AA3351BF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02" y="2192557"/>
            <a:ext cx="7208595" cy="428435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777D94-1A6F-9C4F-B699-4C5C00F1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9557"/>
            <a:ext cx="8051533" cy="5060643"/>
          </a:xfrm>
        </p:spPr>
        <p:txBody>
          <a:bodyPr/>
          <a:lstStyle/>
          <a:p>
            <a:r>
              <a:rPr lang="en-US" dirty="0"/>
              <a:t>Former and current smokers; lung nodule (CT scan)</a:t>
            </a:r>
          </a:p>
          <a:p>
            <a:r>
              <a:rPr lang="en-US" dirty="0"/>
              <a:t>Nasal brushings; Total 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6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" y="0"/>
            <a:ext cx="9138242" cy="1083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386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Lung Cancer </a:t>
            </a:r>
            <a:r>
              <a:rPr lang="en-US" dirty="0" err="1"/>
              <a:t>Metatranscriptomics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17C2F-FE41-1E44-B7A3-0CD885B9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171"/>
            <a:ext cx="9013782" cy="49134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3C173-AE24-0941-AD7B-3E1CDA22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9557"/>
            <a:ext cx="8051533" cy="5060643"/>
          </a:xfrm>
        </p:spPr>
        <p:txBody>
          <a:bodyPr/>
          <a:lstStyle/>
          <a:p>
            <a:r>
              <a:rPr lang="en-US" dirty="0"/>
              <a:t>Lung microbiome in cancer is less diverse:</a:t>
            </a:r>
          </a:p>
        </p:txBody>
      </p:sp>
    </p:spTree>
    <p:extLst>
      <p:ext uri="{BB962C8B-B14F-4D97-AF65-F5344CB8AC3E}">
        <p14:creationId xmlns:p14="http://schemas.microsoft.com/office/powerpoint/2010/main" val="617097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Lung Cancer </a:t>
            </a:r>
            <a:r>
              <a:rPr lang="en-US" dirty="0" err="1"/>
              <a:t>Metatranscriptomics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EAD88-179D-1F4F-89B4-F4968B3A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364"/>
            <a:ext cx="9144000" cy="2707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787802-3812-E14D-AC96-C93C0C92E276}"/>
              </a:ext>
            </a:extLst>
          </p:cNvPr>
          <p:cNvSpPr txBox="1"/>
          <p:nvPr/>
        </p:nvSpPr>
        <p:spPr>
          <a:xfrm>
            <a:off x="2358316" y="878698"/>
            <a:ext cx="437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 Present in Lung cancer and controls: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3C8E3F7-DF39-C240-BA97-72857969E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55539"/>
            <a:ext cx="8051533" cy="263504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Actinomyces:</a:t>
            </a:r>
          </a:p>
          <a:p>
            <a:pPr lvl="1"/>
            <a:r>
              <a:rPr lang="en-US" dirty="0"/>
              <a:t>Cause Actinomycosis, which can masquerade as lung caner</a:t>
            </a:r>
          </a:p>
          <a:p>
            <a:pPr lvl="1"/>
            <a:r>
              <a:rPr lang="en-US" dirty="0"/>
              <a:t>Actinomycosis sometimes co-exists with lung cancer</a:t>
            </a:r>
          </a:p>
          <a:p>
            <a:r>
              <a:rPr lang="en-US" dirty="0" err="1"/>
              <a:t>Dolosigranulum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Dolosigranulum</a:t>
            </a:r>
            <a:r>
              <a:rPr lang="en-US" dirty="0"/>
              <a:t> </a:t>
            </a:r>
            <a:r>
              <a:rPr lang="en-US" dirty="0" err="1"/>
              <a:t>pigrum</a:t>
            </a:r>
            <a:r>
              <a:rPr lang="en-US" dirty="0"/>
              <a:t> can cause infections in the upper respiratory tract and nosocomial pneumonia and septicemia</a:t>
            </a:r>
          </a:p>
          <a:p>
            <a:r>
              <a:rPr lang="en-US" dirty="0"/>
              <a:t>Saccharomyces</a:t>
            </a:r>
          </a:p>
          <a:p>
            <a:pPr lvl="1"/>
            <a:r>
              <a:rPr lang="en-US" dirty="0"/>
              <a:t>A genus of fungi that includes many species of yeasts.</a:t>
            </a:r>
          </a:p>
          <a:p>
            <a:pPr lvl="1"/>
            <a:r>
              <a:rPr lang="en-US" dirty="0"/>
              <a:t>Used as vaccine against cancer: </a:t>
            </a:r>
            <a:r>
              <a:rPr lang="en-US" dirty="0" err="1"/>
              <a:t>Ardiani</a:t>
            </a:r>
            <a:r>
              <a:rPr lang="en-US" dirty="0"/>
              <a:t> et al., </a:t>
            </a:r>
            <a:r>
              <a:rPr lang="en-US" i="1" dirty="0"/>
              <a:t>FEMS Yeast Research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174024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Lung Cancer </a:t>
            </a:r>
            <a:r>
              <a:rPr lang="en-US" dirty="0" err="1"/>
              <a:t>Metatranscriptomics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E76A86-DDA8-764B-9D54-16F55455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9557"/>
            <a:ext cx="8051533" cy="5808443"/>
          </a:xfrm>
        </p:spPr>
        <p:txBody>
          <a:bodyPr/>
          <a:lstStyle/>
          <a:p>
            <a:r>
              <a:rPr lang="en-US" dirty="0"/>
              <a:t>Preliminary microbiome biomarker: AUC=0.802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Combination biomarker: </a:t>
            </a:r>
            <a:r>
              <a:rPr lang="en-US" dirty="0" err="1"/>
              <a:t>host+microbiome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79F68-BFEB-CA48-9D93-DC259AAF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" y="1744377"/>
            <a:ext cx="8669021" cy="37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99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45E6-E15E-4441-83D7-F6F492C5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Future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1033-8AD5-494A-B136-2D9C1A69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6773"/>
            <a:ext cx="8051533" cy="5060643"/>
          </a:xfrm>
        </p:spPr>
        <p:txBody>
          <a:bodyPr>
            <a:normAutofit/>
          </a:bodyPr>
          <a:lstStyle/>
          <a:p>
            <a:r>
              <a:rPr lang="en-US" dirty="0"/>
              <a:t>Further Software and Tool Development:</a:t>
            </a:r>
          </a:p>
          <a:p>
            <a:pPr lvl="1"/>
            <a:r>
              <a:rPr lang="en-US" dirty="0"/>
              <a:t>R toolkit and visualization</a:t>
            </a:r>
          </a:p>
          <a:p>
            <a:pPr lvl="1"/>
            <a:r>
              <a:rPr lang="en-US" dirty="0"/>
              <a:t>Longitudinal analysis</a:t>
            </a:r>
          </a:p>
          <a:p>
            <a:pPr lvl="1"/>
            <a:endParaRPr lang="en-US" dirty="0"/>
          </a:p>
          <a:p>
            <a:r>
              <a:rPr lang="en-US" dirty="0"/>
              <a:t>Airway </a:t>
            </a:r>
            <a:r>
              <a:rPr lang="en-US" dirty="0" err="1"/>
              <a:t>metatranscriptomics</a:t>
            </a:r>
            <a:r>
              <a:rPr lang="en-US" dirty="0"/>
              <a:t> for TB/HIV:</a:t>
            </a:r>
          </a:p>
          <a:p>
            <a:pPr lvl="1"/>
            <a:r>
              <a:rPr lang="en-US" dirty="0"/>
              <a:t>Microbiome, TB, and co-</a:t>
            </a:r>
            <a:r>
              <a:rPr lang="en-US" dirty="0" err="1"/>
              <a:t>morbities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HIV/TB co-infection</a:t>
            </a:r>
          </a:p>
          <a:p>
            <a:pPr lvl="2"/>
            <a:r>
              <a:rPr lang="en-US" dirty="0"/>
              <a:t>Malnutrition</a:t>
            </a:r>
          </a:p>
          <a:p>
            <a:pPr lvl="2"/>
            <a:r>
              <a:rPr lang="en-US" dirty="0"/>
              <a:t>Smoking</a:t>
            </a:r>
          </a:p>
          <a:p>
            <a:pPr lvl="1"/>
            <a:r>
              <a:rPr lang="en-US" dirty="0"/>
              <a:t>Host + microbial biomarkers for TB and HIV</a:t>
            </a:r>
          </a:p>
          <a:p>
            <a:pPr lvl="1"/>
            <a:r>
              <a:rPr lang="en-US" dirty="0"/>
              <a:t>Paucibacillary TB, extrapulmonary TB, Pediatric TB</a:t>
            </a:r>
          </a:p>
        </p:txBody>
      </p:sp>
    </p:spTree>
    <p:extLst>
      <p:ext uri="{BB962C8B-B14F-4D97-AF65-F5344CB8AC3E}">
        <p14:creationId xmlns:p14="http://schemas.microsoft.com/office/powerpoint/2010/main" val="1476934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 err="1"/>
              <a:t>Pathoscope</a:t>
            </a:r>
            <a:r>
              <a:rPr lang="en-US" b="1" u="sng" dirty="0"/>
              <a:t> + Asthma</a:t>
            </a:r>
          </a:p>
          <a:p>
            <a:pPr marL="0" indent="0">
              <a:buNone/>
            </a:pPr>
            <a:r>
              <a:rPr lang="en-US" dirty="0" err="1"/>
              <a:t>Changjin</a:t>
            </a:r>
            <a:r>
              <a:rPr lang="en-US" dirty="0"/>
              <a:t> Hong</a:t>
            </a:r>
          </a:p>
          <a:p>
            <a:pPr marL="0" indent="0">
              <a:buNone/>
            </a:pPr>
            <a:r>
              <a:rPr lang="en-US" dirty="0"/>
              <a:t>Mani </a:t>
            </a:r>
            <a:r>
              <a:rPr lang="en-US" dirty="0" err="1"/>
              <a:t>Solaiappan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Yue (Jason) Zhao </a:t>
            </a:r>
          </a:p>
          <a:p>
            <a:pPr marL="0" indent="0">
              <a:buNone/>
            </a:pPr>
            <a:r>
              <a:rPr lang="en-US" dirty="0"/>
              <a:t>Ying Shen</a:t>
            </a:r>
          </a:p>
          <a:p>
            <a:pPr marL="0" indent="0">
              <a:buNone/>
            </a:pPr>
            <a:r>
              <a:rPr lang="en-US" dirty="0"/>
              <a:t>Keith Crandall (GWU)</a:t>
            </a:r>
          </a:p>
          <a:p>
            <a:pPr marL="0" indent="0">
              <a:buNone/>
            </a:pPr>
            <a:r>
              <a:rPr lang="en-US" dirty="0"/>
              <a:t>Eduardo Castro-</a:t>
            </a:r>
            <a:r>
              <a:rPr lang="en-US" dirty="0" err="1"/>
              <a:t>Nallar</a:t>
            </a:r>
            <a:r>
              <a:rPr lang="en-US" dirty="0"/>
              <a:t> (GWU)</a:t>
            </a:r>
          </a:p>
          <a:p>
            <a:pPr marL="0" indent="0">
              <a:buNone/>
            </a:pPr>
            <a:r>
              <a:rPr lang="en-US" dirty="0"/>
              <a:t>Robert </a:t>
            </a:r>
            <a:r>
              <a:rPr lang="en-US" dirty="0" err="1"/>
              <a:t>Freishtat</a:t>
            </a:r>
            <a:r>
              <a:rPr lang="en-US" dirty="0"/>
              <a:t> (CN)</a:t>
            </a:r>
          </a:p>
          <a:p>
            <a:pPr marL="0" indent="0">
              <a:buNone/>
            </a:pPr>
            <a:endParaRPr lang="en-US" sz="1300" b="1" u="sng" dirty="0"/>
          </a:p>
          <a:p>
            <a:pPr marL="0" indent="0">
              <a:buNone/>
            </a:pPr>
            <a:r>
              <a:rPr lang="en-US" b="1" u="sng" dirty="0" err="1"/>
              <a:t>Aperiomics</a:t>
            </a: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Keith Crandall (GWU)</a:t>
            </a:r>
          </a:p>
          <a:p>
            <a:pPr marL="0" indent="0">
              <a:buNone/>
            </a:pPr>
            <a:r>
              <a:rPr lang="en-US" dirty="0"/>
              <a:t>Crystal </a:t>
            </a:r>
            <a:r>
              <a:rPr lang="en-US" dirty="0" err="1"/>
              <a:t>Icenhour</a:t>
            </a:r>
            <a:r>
              <a:rPr lang="en-US" dirty="0"/>
              <a:t> (CEO)</a:t>
            </a:r>
          </a:p>
          <a:p>
            <a:pPr marL="0" indent="0">
              <a:buNone/>
            </a:pPr>
            <a:r>
              <a:rPr lang="en-US" dirty="0"/>
              <a:t>Yuan (Alvin) Chen (CSO)</a:t>
            </a:r>
          </a:p>
          <a:p>
            <a:pPr marL="0" indent="0">
              <a:buNone/>
            </a:pPr>
            <a:r>
              <a:rPr lang="en-US" b="1" u="sng" dirty="0" err="1"/>
              <a:t>Xenosurveillance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Supriya</a:t>
            </a:r>
            <a:r>
              <a:rPr lang="en-US" dirty="0"/>
              <a:t> Sharma</a:t>
            </a:r>
          </a:p>
          <a:p>
            <a:pPr marL="0" indent="0">
              <a:buNone/>
            </a:pPr>
            <a:r>
              <a:rPr lang="en-US" dirty="0"/>
              <a:t>Doug E. </a:t>
            </a:r>
            <a:r>
              <a:rPr lang="en-US" dirty="0" err="1"/>
              <a:t>Brackney</a:t>
            </a:r>
            <a:r>
              <a:rPr lang="en-US" dirty="0"/>
              <a:t> (CT-DES)</a:t>
            </a:r>
          </a:p>
          <a:p>
            <a:pPr marL="0" indent="0">
              <a:buNone/>
            </a:pPr>
            <a:endParaRPr lang="en-US" sz="1200" b="1" u="sng" dirty="0"/>
          </a:p>
          <a:p>
            <a:pPr marL="0" indent="0">
              <a:buNone/>
            </a:pPr>
            <a:r>
              <a:rPr lang="en-US" b="1" u="sng" dirty="0"/>
              <a:t>Lung Cancer</a:t>
            </a: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Yue (Jason) Zhao</a:t>
            </a:r>
          </a:p>
          <a:p>
            <a:pPr marL="0" indent="0">
              <a:buNone/>
            </a:pPr>
            <a:r>
              <a:rPr lang="en-US" dirty="0" err="1"/>
              <a:t>Jiarui</a:t>
            </a:r>
            <a:r>
              <a:rPr lang="en-US" dirty="0"/>
              <a:t> Zhang</a:t>
            </a:r>
          </a:p>
          <a:p>
            <a:pPr marL="0" indent="0">
              <a:buNone/>
            </a:pPr>
            <a:r>
              <a:rPr lang="en-US" dirty="0" err="1"/>
              <a:t>Avi</a:t>
            </a:r>
            <a:r>
              <a:rPr lang="en-US" dirty="0"/>
              <a:t> </a:t>
            </a:r>
            <a:r>
              <a:rPr lang="en-US" dirty="0" err="1"/>
              <a:t>Spira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Marc </a:t>
            </a:r>
            <a:r>
              <a:rPr lang="en-US" dirty="0" err="1"/>
              <a:t>Lenburg</a:t>
            </a:r>
            <a:endParaRPr lang="en-US" dirty="0"/>
          </a:p>
          <a:p>
            <a:pPr marL="0" indent="0">
              <a:buNone/>
            </a:pPr>
            <a:endParaRPr lang="en-US" sz="1200" b="1" u="sng" dirty="0"/>
          </a:p>
          <a:p>
            <a:pPr marL="0" indent="0">
              <a:buNone/>
            </a:pPr>
            <a:r>
              <a:rPr lang="en-US" b="1" u="sng" dirty="0"/>
              <a:t>Single Cell RNA-</a:t>
            </a:r>
            <a:r>
              <a:rPr lang="en-US" b="1" u="sng" dirty="0" err="1"/>
              <a:t>seq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Josh Campbell</a:t>
            </a:r>
          </a:p>
          <a:p>
            <a:pPr marL="0" indent="0">
              <a:buNone/>
            </a:pPr>
            <a:r>
              <a:rPr lang="en-US" dirty="0"/>
              <a:t>BU Single Cell Core</a:t>
            </a:r>
          </a:p>
        </p:txBody>
      </p:sp>
    </p:spTree>
    <p:extLst>
      <p:ext uri="{BB962C8B-B14F-4D97-AF65-F5344CB8AC3E}">
        <p14:creationId xmlns:p14="http://schemas.microsoft.com/office/powerpoint/2010/main" val="196519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82" y="-3967251"/>
            <a:ext cx="9138242" cy="10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ame 2"/>
          <p:cNvSpPr>
            <a:spLocks/>
          </p:cNvSpPr>
          <p:nvPr/>
        </p:nvSpPr>
        <p:spPr bwMode="auto">
          <a:xfrm>
            <a:off x="-57581" y="4741866"/>
            <a:ext cx="4569121" cy="829179"/>
          </a:xfrm>
          <a:custGeom>
            <a:avLst/>
            <a:gdLst>
              <a:gd name="T0" fmla="*/ 0 w 5038725"/>
              <a:gd name="T1" fmla="*/ 0 h 914400"/>
              <a:gd name="T2" fmla="*/ 5038725 w 5038725"/>
              <a:gd name="T3" fmla="*/ 0 h 914400"/>
              <a:gd name="T4" fmla="*/ 5038725 w 5038725"/>
              <a:gd name="T5" fmla="*/ 914400 h 914400"/>
              <a:gd name="T6" fmla="*/ 0 w 5038725"/>
              <a:gd name="T7" fmla="*/ 914400 h 914400"/>
              <a:gd name="T8" fmla="*/ 0 w 5038725"/>
              <a:gd name="T9" fmla="*/ 0 h 914400"/>
              <a:gd name="T10" fmla="*/ 114300 w 5038725"/>
              <a:gd name="T11" fmla="*/ 114300 h 914400"/>
              <a:gd name="T12" fmla="*/ 114300 w 5038725"/>
              <a:gd name="T13" fmla="*/ 800100 h 914400"/>
              <a:gd name="T14" fmla="*/ 4924425 w 5038725"/>
              <a:gd name="T15" fmla="*/ 800100 h 914400"/>
              <a:gd name="T16" fmla="*/ 4924425 w 5038725"/>
              <a:gd name="T17" fmla="*/ 114300 h 914400"/>
              <a:gd name="T18" fmla="*/ 114300 w 5038725"/>
              <a:gd name="T19" fmla="*/ 114300 h 9144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038725" h="914400">
                <a:moveTo>
                  <a:pt x="0" y="0"/>
                </a:moveTo>
                <a:lnTo>
                  <a:pt x="5038725" y="0"/>
                </a:lnTo>
                <a:lnTo>
                  <a:pt x="5038725" y="914400"/>
                </a:lnTo>
                <a:lnTo>
                  <a:pt x="0" y="914400"/>
                </a:lnTo>
                <a:lnTo>
                  <a:pt x="0" y="0"/>
                </a:lnTo>
                <a:close/>
                <a:moveTo>
                  <a:pt x="114300" y="114300"/>
                </a:moveTo>
                <a:lnTo>
                  <a:pt x="114300" y="800100"/>
                </a:lnTo>
                <a:lnTo>
                  <a:pt x="4924425" y="800100"/>
                </a:lnTo>
                <a:lnTo>
                  <a:pt x="4924425" y="11430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4A7EBB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en-US" sz="1632"/>
          </a:p>
        </p:txBody>
      </p:sp>
    </p:spTree>
    <p:extLst>
      <p:ext uri="{BB962C8B-B14F-4D97-AF65-F5344CB8AC3E}">
        <p14:creationId xmlns:p14="http://schemas.microsoft.com/office/powerpoint/2010/main" val="129176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297A6DD100000578-0-image-a-10_143386849948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95" y="0"/>
            <a:ext cx="756193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99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297AE90500000578-0-image-a-14_14338696111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" y="-302305"/>
            <a:ext cx="9113769" cy="819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3" descr="297AE90100000578-3117227-image-a-22_14338732657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" y="3994743"/>
            <a:ext cx="5467398" cy="28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4" descr="297AFB5B00000578-3117227-image-a-21_14338731649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48" y="2461625"/>
            <a:ext cx="4341673" cy="439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08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Screen Shot 2015-09-16 at 12.54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1" y="1"/>
            <a:ext cx="9079220" cy="925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6135"/>
      </p:ext>
    </p:extLst>
  </p:cSld>
  <p:clrMapOvr>
    <a:masterClrMapping/>
  </p:clrMapOvr>
</p:sld>
</file>

<file path=ppt/theme/theme1.xml><?xml version="1.0" encoding="utf-8"?>
<a:theme xmlns:a="http://schemas.openxmlformats.org/drawingml/2006/main" name="B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BU.potx</Template>
  <TotalTime>6496</TotalTime>
  <Words>923</Words>
  <Application>Microsoft Macintosh PowerPoint</Application>
  <PresentationFormat>On-screen Show (4:3)</PresentationFormat>
  <Paragraphs>241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Arial Black</vt:lpstr>
      <vt:lpstr>Calibri</vt:lpstr>
      <vt:lpstr>Cambria Math</vt:lpstr>
      <vt:lpstr>inherit</vt:lpstr>
      <vt:lpstr>Lato</vt:lpstr>
      <vt:lpstr>Times New Roman</vt:lpstr>
      <vt:lpstr>Wingdings</vt:lpstr>
      <vt:lpstr>BU</vt:lpstr>
      <vt:lpstr>The Microbiome: Methods, Tools, and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 Ribosomal Sequencing</vt:lpstr>
      <vt:lpstr>OTU Tables</vt:lpstr>
      <vt:lpstr>16S rDNA analysis</vt:lpstr>
      <vt:lpstr> PathoScope:  `Plug and Play' Metagenomic Framework </vt:lpstr>
      <vt:lpstr>PathoStat (Bioconductor)</vt:lpstr>
      <vt:lpstr>Shiny</vt:lpstr>
      <vt:lpstr>SummarizedExperiment</vt:lpstr>
      <vt:lpstr>Alpha Diversity</vt:lpstr>
      <vt:lpstr>Beta Diversity</vt:lpstr>
      <vt:lpstr>Principal Coordinate Analysis</vt:lpstr>
      <vt:lpstr>Whole Metagenome Sequencing</vt:lpstr>
      <vt:lpstr>Xenosurveillance</vt:lpstr>
      <vt:lpstr>Aperiomics</vt:lpstr>
      <vt:lpstr>Airway Microbiome of TB</vt:lpstr>
      <vt:lpstr>Airway Microbiome of TB</vt:lpstr>
      <vt:lpstr>Airway Microbiome of TB</vt:lpstr>
      <vt:lpstr>Metatranscriptome Sequencing</vt:lpstr>
      <vt:lpstr>PowerPoint Presentation</vt:lpstr>
      <vt:lpstr>Asthma Nasal Metatranscriptomics</vt:lpstr>
      <vt:lpstr>Asthma Nasal Metatranscriptomics</vt:lpstr>
      <vt:lpstr>Nasal Lung Cancer Biomarkers</vt:lpstr>
      <vt:lpstr>Nasal Lung Cancer Biomarkers</vt:lpstr>
      <vt:lpstr>Lung Cancer Metatranscriptomics</vt:lpstr>
      <vt:lpstr>Lung Cancer Metatranscriptomics</vt:lpstr>
      <vt:lpstr>Lung Cancer Metatranscriptomics</vt:lpstr>
      <vt:lpstr>Lung Cancer Metatranscriptomics</vt:lpstr>
      <vt:lpstr>Our Future Efforts</vt:lpstr>
      <vt:lpstr>Acknowledgements</vt:lpstr>
    </vt:vector>
  </TitlesOfParts>
  <Company>Boston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Stefano Monti</dc:creator>
  <cp:lastModifiedBy>W. Evan Johnson</cp:lastModifiedBy>
  <cp:revision>226</cp:revision>
  <dcterms:created xsi:type="dcterms:W3CDTF">2016-04-19T15:16:57Z</dcterms:created>
  <dcterms:modified xsi:type="dcterms:W3CDTF">2018-10-18T07:56:36Z</dcterms:modified>
</cp:coreProperties>
</file>